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Lst>
  <p:sldSz cx="12192000" cy="6858000"/>
  <p:notesSz cx="6858000" cy="9144000"/>
  <p:embeddedFontLst>
    <p:embeddedFont>
      <p:font typeface="Calibri" panose="020F0502020204030204" pitchFamily="34" charset="0"/>
      <p:regular r:id="rId128"/>
      <p:bold r:id="rId129"/>
      <p:italic r:id="rId130"/>
      <p:boldItalic r:id="rId131"/>
    </p:embeddedFont>
    <p:embeddedFont>
      <p:font typeface="EB Garamond" panose="020B0604020202020204" charset="0"/>
      <p:regular r:id="rId132"/>
      <p:bold r:id="rId133"/>
      <p:italic r:id="rId134"/>
      <p:boldItalic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0" roundtripDataSignature="AMtx7mjxFNr85jo72LWJF8Hs71GmZoKP/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94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1.fntdata"/><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3.fntdata"/><Relationship Id="rId135" Type="http://schemas.openxmlformats.org/officeDocument/2006/relationships/font" Target="fonts/font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425c92732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425c927328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425c927328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4514345b7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4514345b7a_0_1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0" name="Google Shape;860;g14514345b7a_0_1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4514345b7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4514345b7a_0_1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g14514345b7a_0_1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436fd8903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436fd89033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g1436fd89033_0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436fd8903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436fd89033_0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g1436fd89033_0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436fd8903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436fd89033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g1436fd89033_0_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436fd8903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436fd89033_0_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g1436fd89033_0_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1436fd8903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436fd89033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g1436fd89033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436fd8903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436fd89033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g1436fd89033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436fd8903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436fd89033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g1436fd89033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436fd8903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436fd89033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3" name="Google Shape;953;g1436fd89033_0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425c92732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425c927328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1425c927328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436fd8903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436fd89033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g1436fd89033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436fd8903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436fd89033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7" name="Google Shape;967;g1436fd89033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436fd8903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436fd89033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g1436fd89033_0_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436fd8903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1436fd89033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g1436fd89033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436fd8903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436fd89033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8" name="Google Shape;988;g1436fd89033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436fd8903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1436fd89033_0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1436fd89033_0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0" name="Google Shape;10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9" name="Google Shape;104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4363f950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4363f9508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4363f9508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3" name="Google Shape;109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2" name="Google Shape;110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1" name="Google Shape;11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9" name="Google Shape;112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8" name="Google Shape;11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4363f9508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4363f9508d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14363f9508d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4363f9508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4363f9508d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14363f9508d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4363f9508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4363f9508d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14363f9508d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4363f9508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4363f9508d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14363f9508d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363f9508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363f9508d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14363f9508d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4363f9508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4363f9508d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14363f9508d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4363f9508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363f9508d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14363f9508d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436fd8903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436fd89033_0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436fd89033_0_1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36fd89033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36fd89033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436fd89033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436fd8903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436fd89033_0_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1436fd89033_0_8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36fd8903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436fd89033_0_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436fd89033_0_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436fd8903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436fd89033_0_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1436fd89033_0_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436fd89033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436fd89033_0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1436fd89033_0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436fd8903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436fd89033_0_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1436fd89033_0_1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4363f9508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4363f9508d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14363f9508d_0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4363f9508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4363f9508d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14363f9508d_0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4363f9508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4363f9508d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14363f9508d_0_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363f9508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4363f9508d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14363f9508d_0_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4363f9508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4363f9508d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14363f9508d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4363f9508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4363f9508d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14363f9508d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4363f9508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4363f9508d_0_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14363f9508d_0_8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4363f9508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4363f9508d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4363f9508d_0_8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4363f9508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4363f9508d_0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4363f9508d_0_9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4363f9508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4363f9508d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4363f9508d_0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4363f9508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4363f9508d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14363f9508d_0_1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4363f9508d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4363f9508d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14363f9508d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428e80824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428e808242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1428e808242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428e80824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428e808242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1428e808242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428e80824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428e808242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1428e808242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28e80824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28e808242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1428e808242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428e80824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428e808242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1428e808242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428e80824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428e808242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428e808242_0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428e80824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428e808242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g1428e808242_0_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428e80824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428e808242_0_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g1428e808242_0_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428e80824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428e808242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1428e808242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436a157e6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436a157e63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g1436a157e63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436a157e6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436a157e63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1436a157e63_0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436a157e6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436a157e63_0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1436a157e63_0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428e80824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428e808242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g1428e808242_0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428e80824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428e808242_0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1428e808242_0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428e80824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428e808242_0_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g1428e808242_0_7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436a157e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436a157e6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1436a157e63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36a157e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436a157e63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1436a157e63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436a157e6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436a157e63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1436a157e63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436a157e6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436a157e63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g1436a157e63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436a157e6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436a157e63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1436a157e63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436a157e6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436a157e63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g1436a157e63_0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436a157e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436a157e63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g1436a157e63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436a157e6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436a157e63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1436a157e63_0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436a157e6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436a157e63_0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g1436a157e63_0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436a157e6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436a157e63_0_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g1436a157e63_0_7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436a157e6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436a157e63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g1436a157e63_0_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436a157e6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436a157e63_0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1436a157e63_0_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436a157e6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436a157e63_0_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1436a157e63_0_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436a157e6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436a157e63_0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g1436a157e63_0_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436a157e6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436a157e63_0_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1436a157e63_0_10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436fd890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436fd8903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1436fd89033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4514345b7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4514345b7a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14514345b7a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4514345b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4514345b7a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g14514345b7a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4514345b7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4514345b7a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g14514345b7a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4514345b7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4514345b7a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14514345b7a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4514345b7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4514345b7a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14514345b7a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4514345b7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4514345b7a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g14514345b7a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4514345b7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4514345b7a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g14514345b7a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4514345b7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4514345b7a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14514345b7a_0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4514345b7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4514345b7a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g14514345b7a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4514345b7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4514345b7a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14514345b7a_0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4514345b7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4514345b7a_0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g14514345b7a_0_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4514345b7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4514345b7a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g14514345b7a_0_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4514345b7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4514345b7a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14514345b7a_0_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4514345b7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4514345b7a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g14514345b7a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514345b7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514345b7a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g14514345b7a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4514345b7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4514345b7a_0_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g14514345b7a_0_8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4514345b7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4514345b7a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g14514345b7a_0_8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4514345b7a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4514345b7a_0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g14514345b7a_0_9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4514345b7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4514345b7a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g14514345b7a_0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4514345b7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4514345b7a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3" name="Google Shape;783;g14514345b7a_0_1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425c9273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425c92732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1425c92732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4514345b7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14514345b7a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0" name="Google Shape;790;g14514345b7a_0_1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4514345b7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4514345b7a_0_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g14514345b7a_0_1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4514345b7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4514345b7a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g14514345b7a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4514345b7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14514345b7a_0_1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g14514345b7a_0_1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4514345b7a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4514345b7a_0_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 name="Google Shape;818;g14514345b7a_0_1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4514345b7a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4514345b7a_0_1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g14514345b7a_0_1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4514345b7a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4514345b7a_0_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g14514345b7a_0_1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4514345b7a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4514345b7a_0_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 name="Google Shape;839;g14514345b7a_0_1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4514345b7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4514345b7a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14514345b7a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4514345b7a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4514345b7a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3" name="Google Shape;853;g14514345b7a_0_1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21"/>
          <p:cNvSpPr txBox="1">
            <a:spLocks noGrp="1"/>
          </p:cNvSpPr>
          <p:nvPr>
            <p:ph type="subTitle" idx="1"/>
          </p:nvPr>
        </p:nvSpPr>
        <p:spPr>
          <a:xfrm>
            <a:off x="6384032" y="2052960"/>
            <a:ext cx="5604768" cy="1828800"/>
          </a:xfrm>
          <a:prstGeom prst="rect">
            <a:avLst/>
          </a:prstGeom>
          <a:noFill/>
          <a:ln>
            <a:noFill/>
          </a:ln>
        </p:spPr>
        <p:txBody>
          <a:bodyPr spcFirstLastPara="1" wrap="square" lIns="91425" tIns="45700" rIns="91425" bIns="45700" anchor="ctr" anchorCtr="0">
            <a:normAutofit/>
          </a:bodyPr>
          <a:lstStyle>
            <a:lvl1pPr lvl="0" algn="l">
              <a:spcBef>
                <a:spcPts val="380"/>
              </a:spcBef>
              <a:spcAft>
                <a:spcPts val="0"/>
              </a:spcAft>
              <a:buClr>
                <a:srgbClr val="FF0000"/>
              </a:buClr>
              <a:buSzPts val="1900"/>
              <a:buNone/>
              <a:defRPr sz="1900">
                <a:solidFill>
                  <a:srgbClr val="FF0000"/>
                </a:solidFill>
                <a:latin typeface="Times New Roman"/>
                <a:ea typeface="Times New Roman"/>
                <a:cs typeface="Times New Roman"/>
                <a:sym typeface="Times New Roman"/>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7" name="Google Shape;17;p21"/>
          <p:cNvSpPr txBox="1">
            <a:spLocks noGrp="1"/>
          </p:cNvSpPr>
          <p:nvPr>
            <p:ph type="ftr" idx="11"/>
          </p:nvPr>
        </p:nvSpPr>
        <p:spPr>
          <a:xfrm>
            <a:off x="3061185" y="6539056"/>
            <a:ext cx="3225316"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600" b="1">
                <a:solidFill>
                  <a:srgbClr val="FF0000"/>
                </a:solidFill>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FF0000"/>
                </a:solidFill>
                <a:latin typeface="Calibri"/>
                <a:ea typeface="Calibri"/>
                <a:cs typeface="Calibri"/>
                <a:sym typeface="Calibri"/>
              </a:defRPr>
            </a:lvl1pPr>
            <a:lvl2pPr marL="0" lvl="1" indent="0" algn="r">
              <a:spcBef>
                <a:spcPts val="0"/>
              </a:spcBef>
              <a:buNone/>
              <a:defRPr sz="1200" b="0" i="0" u="none" strike="noStrike" cap="none">
                <a:solidFill>
                  <a:srgbClr val="FF0000"/>
                </a:solidFill>
                <a:latin typeface="Calibri"/>
                <a:ea typeface="Calibri"/>
                <a:cs typeface="Calibri"/>
                <a:sym typeface="Calibri"/>
              </a:defRPr>
            </a:lvl2pPr>
            <a:lvl3pPr marL="0" lvl="2" indent="0" algn="r">
              <a:spcBef>
                <a:spcPts val="0"/>
              </a:spcBef>
              <a:buNone/>
              <a:defRPr sz="1200" b="0" i="0" u="none" strike="noStrike" cap="none">
                <a:solidFill>
                  <a:srgbClr val="FF0000"/>
                </a:solidFill>
                <a:latin typeface="Calibri"/>
                <a:ea typeface="Calibri"/>
                <a:cs typeface="Calibri"/>
                <a:sym typeface="Calibri"/>
              </a:defRPr>
            </a:lvl3pPr>
            <a:lvl4pPr marL="0" lvl="3" indent="0" algn="r">
              <a:spcBef>
                <a:spcPts val="0"/>
              </a:spcBef>
              <a:buNone/>
              <a:defRPr sz="1200" b="0" i="0" u="none" strike="noStrike" cap="none">
                <a:solidFill>
                  <a:srgbClr val="FF0000"/>
                </a:solidFill>
                <a:latin typeface="Calibri"/>
                <a:ea typeface="Calibri"/>
                <a:cs typeface="Calibri"/>
                <a:sym typeface="Calibri"/>
              </a:defRPr>
            </a:lvl4pPr>
            <a:lvl5pPr marL="0" lvl="4" indent="0" algn="r">
              <a:spcBef>
                <a:spcPts val="0"/>
              </a:spcBef>
              <a:buNone/>
              <a:defRPr sz="1200" b="0" i="0" u="none" strike="noStrike" cap="none">
                <a:solidFill>
                  <a:srgbClr val="FF0000"/>
                </a:solidFill>
                <a:latin typeface="Calibri"/>
                <a:ea typeface="Calibri"/>
                <a:cs typeface="Calibri"/>
                <a:sym typeface="Calibri"/>
              </a:defRPr>
            </a:lvl5pPr>
            <a:lvl6pPr marL="0" lvl="5" indent="0" algn="r">
              <a:spcBef>
                <a:spcPts val="0"/>
              </a:spcBef>
              <a:buNone/>
              <a:defRPr sz="1200" b="0" i="0" u="none" strike="noStrike" cap="none">
                <a:solidFill>
                  <a:srgbClr val="FF0000"/>
                </a:solidFill>
                <a:latin typeface="Calibri"/>
                <a:ea typeface="Calibri"/>
                <a:cs typeface="Calibri"/>
                <a:sym typeface="Calibri"/>
              </a:defRPr>
            </a:lvl6pPr>
            <a:lvl7pPr marL="0" lvl="6" indent="0" algn="r">
              <a:spcBef>
                <a:spcPts val="0"/>
              </a:spcBef>
              <a:buNone/>
              <a:defRPr sz="1200" b="0" i="0" u="none" strike="noStrike" cap="none">
                <a:solidFill>
                  <a:srgbClr val="FF0000"/>
                </a:solidFill>
                <a:latin typeface="Calibri"/>
                <a:ea typeface="Calibri"/>
                <a:cs typeface="Calibri"/>
                <a:sym typeface="Calibri"/>
              </a:defRPr>
            </a:lvl7pPr>
            <a:lvl8pPr marL="0" lvl="7" indent="0" algn="r">
              <a:spcBef>
                <a:spcPts val="0"/>
              </a:spcBef>
              <a:buNone/>
              <a:defRPr sz="1200" b="0" i="0" u="none" strike="noStrike" cap="none">
                <a:solidFill>
                  <a:srgbClr val="FF0000"/>
                </a:solidFill>
                <a:latin typeface="Calibri"/>
                <a:ea typeface="Calibri"/>
                <a:cs typeface="Calibri"/>
                <a:sym typeface="Calibri"/>
              </a:defRPr>
            </a:lvl8pPr>
            <a:lvl9pPr marL="0" lvl="8" indent="0" algn="r">
              <a:spcBef>
                <a:spcPts val="0"/>
              </a:spcBef>
              <a:buNone/>
              <a:defRPr sz="1200" b="0"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30"/>
          <p:cNvSpPr>
            <a:spLocks noGrp="1"/>
          </p:cNvSpPr>
          <p:nvPr>
            <p:ph type="pic" idx="2"/>
          </p:nvPr>
        </p:nvSpPr>
        <p:spPr>
          <a:xfrm>
            <a:off x="2389717" y="612775"/>
            <a:ext cx="7315200" cy="4114800"/>
          </a:xfrm>
          <a:prstGeom prst="rect">
            <a:avLst/>
          </a:prstGeom>
          <a:noFill/>
          <a:ln>
            <a:noFill/>
          </a:ln>
        </p:spPr>
      </p:sp>
      <p:sp>
        <p:nvSpPr>
          <p:cNvPr id="72" name="Google Shape;72;p3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30"/>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0"/>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0"/>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1"/>
          <p:cNvSpPr txBox="1">
            <a:spLocks noGrp="1"/>
          </p:cNvSpPr>
          <p:nvPr>
            <p:ph type="body" idx="1"/>
          </p:nvPr>
        </p:nvSpPr>
        <p:spPr>
          <a:xfrm rot="5400000">
            <a:off x="3833019" y="-1623215"/>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3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2"/>
          <p:cNvSpPr txBox="1">
            <a:spLocks noGrp="1"/>
          </p:cNvSpPr>
          <p:nvPr>
            <p:ph type="title"/>
          </p:nvPr>
        </p:nvSpPr>
        <p:spPr>
          <a:xfrm rot="5400000">
            <a:off x="10688638" y="1371604"/>
            <a:ext cx="5851525" cy="3657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2"/>
          <p:cNvSpPr txBox="1">
            <a:spLocks noGrp="1"/>
          </p:cNvSpPr>
          <p:nvPr>
            <p:ph type="body" idx="1"/>
          </p:nvPr>
        </p:nvSpPr>
        <p:spPr>
          <a:xfrm rot="5400000">
            <a:off x="3271838" y="-2184396"/>
            <a:ext cx="5851525" cy="1076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3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p2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23"/>
          <p:cNvSpPr txBox="1">
            <a:spLocks noGrp="1"/>
          </p:cNvSpPr>
          <p:nvPr>
            <p:ph type="ctrTitle"/>
          </p:nvPr>
        </p:nvSpPr>
        <p:spPr>
          <a:xfrm>
            <a:off x="914400" y="2130428"/>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3"/>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6" name="Google Shape;26;p2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4"/>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2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25"/>
          <p:cNvSpPr txBox="1">
            <a:spLocks noGrp="1"/>
          </p:cNvSpPr>
          <p:nvPr>
            <p:ph type="title"/>
          </p:nvPr>
        </p:nvSpPr>
        <p:spPr>
          <a:xfrm>
            <a:off x="963084" y="4406903"/>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8" name="Google Shape;38;p25"/>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5"/>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6"/>
          <p:cNvSpPr txBox="1">
            <a:spLocks noGrp="1"/>
          </p:cNvSpPr>
          <p:nvPr>
            <p:ph type="body" idx="1"/>
          </p:nvPr>
        </p:nvSpPr>
        <p:spPr>
          <a:xfrm>
            <a:off x="812800" y="1600203"/>
            <a:ext cx="7213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26"/>
          <p:cNvSpPr txBox="1">
            <a:spLocks noGrp="1"/>
          </p:cNvSpPr>
          <p:nvPr>
            <p:ph type="body" idx="2"/>
          </p:nvPr>
        </p:nvSpPr>
        <p:spPr>
          <a:xfrm>
            <a:off x="8229600" y="1600203"/>
            <a:ext cx="7213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26"/>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6"/>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2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27"/>
          <p:cNvSpPr txBox="1">
            <a:spLocks noGrp="1"/>
          </p:cNvSpPr>
          <p:nvPr>
            <p:ph type="body" idx="3"/>
          </p:nvPr>
        </p:nvSpPr>
        <p:spPr>
          <a:xfrm>
            <a:off x="6193369"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27"/>
          <p:cNvSpPr txBox="1">
            <a:spLocks noGrp="1"/>
          </p:cNvSpPr>
          <p:nvPr>
            <p:ph type="body" idx="4"/>
          </p:nvPr>
        </p:nvSpPr>
        <p:spPr>
          <a:xfrm>
            <a:off x="6193369"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27"/>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7"/>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8"/>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8"/>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29"/>
          <p:cNvSpPr txBox="1">
            <a:spLocks noGrp="1"/>
          </p:cNvSpPr>
          <p:nvPr>
            <p:ph type="title"/>
          </p:nvPr>
        </p:nvSpPr>
        <p:spPr>
          <a:xfrm>
            <a:off x="609602"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9"/>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5" name="Google Shape;65;p29"/>
          <p:cNvSpPr txBox="1">
            <a:spLocks noGrp="1"/>
          </p:cNvSpPr>
          <p:nvPr>
            <p:ph type="body" idx="2"/>
          </p:nvPr>
        </p:nvSpPr>
        <p:spPr>
          <a:xfrm>
            <a:off x="609602" y="1435103"/>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29"/>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9"/>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investopedia.com/terms/c/consensus-mechanism-cryptocurrency.asp"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s://www.investopedia.com/terms/b/blockchain.asp"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subTitle" idx="1"/>
          </p:nvPr>
        </p:nvSpPr>
        <p:spPr>
          <a:xfrm>
            <a:off x="5045529" y="2052960"/>
            <a:ext cx="6943271" cy="18288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0000"/>
              </a:buClr>
              <a:buSzPts val="4200"/>
              <a:buNone/>
            </a:pPr>
            <a:r>
              <a:rPr lang="en-US" sz="4200" b="1">
                <a:latin typeface="Calibri"/>
                <a:ea typeface="Calibri"/>
                <a:cs typeface="Calibri"/>
                <a:sym typeface="Calibri"/>
              </a:rPr>
              <a:t>Chapter 3</a:t>
            </a:r>
            <a:endParaRPr/>
          </a:p>
          <a:p>
            <a:pPr marL="0" lvl="0" indent="0" algn="r" rtl="0">
              <a:lnSpc>
                <a:spcPct val="90000"/>
              </a:lnSpc>
              <a:spcBef>
                <a:spcPts val="1000"/>
              </a:spcBef>
              <a:spcAft>
                <a:spcPts val="0"/>
              </a:spcAft>
              <a:buClr>
                <a:srgbClr val="FF0000"/>
              </a:buClr>
              <a:buSzPts val="4200"/>
              <a:buNone/>
            </a:pPr>
            <a:r>
              <a:rPr lang="en-US" sz="4200" b="1">
                <a:latin typeface="Calibri"/>
                <a:ea typeface="Calibri"/>
                <a:cs typeface="Calibri"/>
                <a:sym typeface="Calibri"/>
              </a:rPr>
              <a:t>CRYPTOCURRENCY: BITCOIN, ALTCOIN AND TOKENS</a:t>
            </a:r>
            <a:endParaRPr sz="4200" b="1">
              <a:latin typeface="Calibri"/>
              <a:ea typeface="Calibri"/>
              <a:cs typeface="Calibri"/>
              <a:sym typeface="Calibri"/>
            </a:endParaRPr>
          </a:p>
        </p:txBody>
      </p:sp>
      <p:sp>
        <p:nvSpPr>
          <p:cNvPr id="93" name="Google Shape;93;p1"/>
          <p:cNvSpPr txBox="1">
            <a:spLocks noGrp="1"/>
          </p:cNvSpPr>
          <p:nvPr>
            <p:ph type="ftr" idx="11"/>
          </p:nvPr>
        </p:nvSpPr>
        <p:spPr>
          <a:xfrm>
            <a:off x="3061185" y="6539056"/>
            <a:ext cx="3225316"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94" name="Google Shape;94;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1425c927328_0_1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33" name="Google Shape;233;g1425c927328_0_10"/>
          <p:cNvPicPr preferRelativeResize="0"/>
          <p:nvPr/>
        </p:nvPicPr>
        <p:blipFill rotWithShape="1">
          <a:blip r:embed="rId3">
            <a:alphaModFix/>
          </a:blip>
          <a:srcRect l="1088" t="19900" b="20889"/>
          <a:stretch/>
        </p:blipFill>
        <p:spPr>
          <a:xfrm>
            <a:off x="191600" y="156750"/>
            <a:ext cx="11826225" cy="65647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14514345b7a_0_17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100</a:t>
            </a:fld>
            <a:endParaRPr/>
          </a:p>
        </p:txBody>
      </p:sp>
      <p:pic>
        <p:nvPicPr>
          <p:cNvPr id="863" name="Google Shape;863;g14514345b7a_0_173"/>
          <p:cNvPicPr preferRelativeResize="0"/>
          <p:nvPr/>
        </p:nvPicPr>
        <p:blipFill>
          <a:blip r:embed="rId3">
            <a:alphaModFix/>
          </a:blip>
          <a:stretch>
            <a:fillRect/>
          </a:stretch>
        </p:blipFill>
        <p:spPr>
          <a:xfrm>
            <a:off x="152400" y="130800"/>
            <a:ext cx="11919176" cy="67272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g14514345b7a_0_17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101</a:t>
            </a:fld>
            <a:endParaRPr/>
          </a:p>
        </p:txBody>
      </p:sp>
      <p:pic>
        <p:nvPicPr>
          <p:cNvPr id="870" name="Google Shape;870;g14514345b7a_0_178"/>
          <p:cNvPicPr preferRelativeResize="0"/>
          <p:nvPr/>
        </p:nvPicPr>
        <p:blipFill rotWithShape="1">
          <a:blip r:embed="rId3">
            <a:alphaModFix/>
          </a:blip>
          <a:srcRect t="12658" b="11995"/>
          <a:stretch/>
        </p:blipFill>
        <p:spPr>
          <a:xfrm>
            <a:off x="0" y="-168175"/>
            <a:ext cx="12192000" cy="70261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g1436fd89033_0_6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102</a:t>
            </a:fld>
            <a:endParaRPr/>
          </a:p>
        </p:txBody>
      </p:sp>
      <p:pic>
        <p:nvPicPr>
          <p:cNvPr id="907" name="Google Shape;907;g1436fd89033_0_60"/>
          <p:cNvPicPr preferRelativeResize="0"/>
          <p:nvPr/>
        </p:nvPicPr>
        <p:blipFill rotWithShape="1">
          <a:blip r:embed="rId3">
            <a:alphaModFix/>
          </a:blip>
          <a:srcRect l="1288" t="17693" r="3291" b="17040"/>
          <a:stretch/>
        </p:blipFill>
        <p:spPr>
          <a:xfrm>
            <a:off x="261250" y="330925"/>
            <a:ext cx="11599826" cy="6165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g1436fd89033_0_6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103</a:t>
            </a:fld>
            <a:endParaRPr/>
          </a:p>
        </p:txBody>
      </p:sp>
      <p:pic>
        <p:nvPicPr>
          <p:cNvPr id="914" name="Google Shape;914;g1436fd89033_0_66"/>
          <p:cNvPicPr preferRelativeResize="0"/>
          <p:nvPr/>
        </p:nvPicPr>
        <p:blipFill rotWithShape="1">
          <a:blip r:embed="rId3">
            <a:alphaModFix/>
          </a:blip>
          <a:srcRect l="1289" t="17140" r="2454" b="19795"/>
          <a:stretch/>
        </p:blipFill>
        <p:spPr>
          <a:xfrm>
            <a:off x="261250" y="209000"/>
            <a:ext cx="11704325" cy="63224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g1436fd89033_0_7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pic>
        <p:nvPicPr>
          <p:cNvPr id="921" name="Google Shape;921;g1436fd89033_0_72"/>
          <p:cNvPicPr preferRelativeResize="0"/>
          <p:nvPr/>
        </p:nvPicPr>
        <p:blipFill rotWithShape="1">
          <a:blip r:embed="rId3">
            <a:alphaModFix/>
          </a:blip>
          <a:srcRect t="12733" r="1224" b="13192"/>
          <a:stretch/>
        </p:blipFill>
        <p:spPr>
          <a:xfrm>
            <a:off x="152400" y="174175"/>
            <a:ext cx="11865426" cy="65472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g1436fd89033_0_7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
        <p:nvSpPr>
          <p:cNvPr id="928" name="Google Shape;928;g1436fd89033_0_78"/>
          <p:cNvSpPr txBox="1"/>
          <p:nvPr/>
        </p:nvSpPr>
        <p:spPr>
          <a:xfrm>
            <a:off x="0" y="0"/>
            <a:ext cx="114606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a:t>https://www.investopedia.com/terms/a/altcoin.asp</a:t>
            </a:r>
            <a:endParaRPr sz="33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1436fd89033_0_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106</a:t>
            </a:fld>
            <a:endParaRPr/>
          </a:p>
        </p:txBody>
      </p:sp>
      <p:pic>
        <p:nvPicPr>
          <p:cNvPr id="935" name="Google Shape;935;g1436fd89033_0_5"/>
          <p:cNvPicPr preferRelativeResize="0"/>
          <p:nvPr/>
        </p:nvPicPr>
        <p:blipFill rotWithShape="1">
          <a:blip r:embed="rId3">
            <a:alphaModFix/>
          </a:blip>
          <a:srcRect l="2114" t="13014" r="4732" b="20619"/>
          <a:stretch/>
        </p:blipFill>
        <p:spPr>
          <a:xfrm>
            <a:off x="452850" y="191600"/>
            <a:ext cx="11321149" cy="63746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g1436fd89033_0_1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107</a:t>
            </a:fld>
            <a:endParaRPr/>
          </a:p>
        </p:txBody>
      </p:sp>
      <p:pic>
        <p:nvPicPr>
          <p:cNvPr id="942" name="Google Shape;942;g1436fd89033_0_15"/>
          <p:cNvPicPr preferRelativeResize="0"/>
          <p:nvPr/>
        </p:nvPicPr>
        <p:blipFill rotWithShape="1">
          <a:blip r:embed="rId3">
            <a:alphaModFix/>
          </a:blip>
          <a:srcRect l="25378" t="30113" r="6653" b="17367"/>
          <a:stretch/>
        </p:blipFill>
        <p:spPr>
          <a:xfrm>
            <a:off x="261250" y="278675"/>
            <a:ext cx="11686899" cy="64427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g1436fd89033_0_2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108</a:t>
            </a:fld>
            <a:endParaRPr/>
          </a:p>
        </p:txBody>
      </p:sp>
      <p:pic>
        <p:nvPicPr>
          <p:cNvPr id="949" name="Google Shape;949;g1436fd89033_0_20"/>
          <p:cNvPicPr preferRelativeResize="0"/>
          <p:nvPr/>
        </p:nvPicPr>
        <p:blipFill rotWithShape="1">
          <a:blip r:embed="rId3">
            <a:alphaModFix/>
          </a:blip>
          <a:srcRect l="6517" t="11855" r="5174" b="26685"/>
          <a:stretch/>
        </p:blipFill>
        <p:spPr>
          <a:xfrm>
            <a:off x="330925" y="139325"/>
            <a:ext cx="11355976" cy="64617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g1436fd89033_0_2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109</a:t>
            </a:fld>
            <a:endParaRPr/>
          </a:p>
        </p:txBody>
      </p:sp>
      <p:pic>
        <p:nvPicPr>
          <p:cNvPr id="956" name="Google Shape;956;g1436fd89033_0_25"/>
          <p:cNvPicPr preferRelativeResize="0"/>
          <p:nvPr/>
        </p:nvPicPr>
        <p:blipFill rotWithShape="1">
          <a:blip r:embed="rId3">
            <a:alphaModFix/>
          </a:blip>
          <a:srcRect t="12736" r="1632" b="25853"/>
          <a:stretch/>
        </p:blipFill>
        <p:spPr>
          <a:xfrm>
            <a:off x="152400" y="296100"/>
            <a:ext cx="11673851" cy="623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5c927328_0_1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40" name="Google Shape;240;g1425c927328_0_15"/>
          <p:cNvPicPr preferRelativeResize="0"/>
          <p:nvPr/>
        </p:nvPicPr>
        <p:blipFill rotWithShape="1">
          <a:blip r:embed="rId3">
            <a:alphaModFix/>
          </a:blip>
          <a:srcRect t="19621" b="21997"/>
          <a:stretch/>
        </p:blipFill>
        <p:spPr>
          <a:xfrm>
            <a:off x="104500" y="104500"/>
            <a:ext cx="11982999" cy="67535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g1436fd89033_0_3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110</a:t>
            </a:fld>
            <a:endParaRPr/>
          </a:p>
        </p:txBody>
      </p:sp>
      <p:pic>
        <p:nvPicPr>
          <p:cNvPr id="963" name="Google Shape;963;g1436fd89033_0_30"/>
          <p:cNvPicPr preferRelativeResize="0"/>
          <p:nvPr/>
        </p:nvPicPr>
        <p:blipFill rotWithShape="1">
          <a:blip r:embed="rId3">
            <a:alphaModFix/>
          </a:blip>
          <a:srcRect t="13285" r="1429" b="23927"/>
          <a:stretch/>
        </p:blipFill>
        <p:spPr>
          <a:xfrm>
            <a:off x="152400" y="174175"/>
            <a:ext cx="11848000" cy="6683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g1436fd89033_0_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111</a:t>
            </a:fld>
            <a:endParaRPr/>
          </a:p>
        </p:txBody>
      </p:sp>
      <p:pic>
        <p:nvPicPr>
          <p:cNvPr id="970" name="Google Shape;970;g1436fd89033_0_35"/>
          <p:cNvPicPr preferRelativeResize="0"/>
          <p:nvPr/>
        </p:nvPicPr>
        <p:blipFill rotWithShape="1">
          <a:blip r:embed="rId3">
            <a:alphaModFix/>
          </a:blip>
          <a:srcRect t="13009" r="2047" b="26676"/>
          <a:stretch/>
        </p:blipFill>
        <p:spPr>
          <a:xfrm>
            <a:off x="152400" y="365750"/>
            <a:ext cx="11656425" cy="6096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g1436fd89033_0_4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112</a:t>
            </a:fld>
            <a:endParaRPr/>
          </a:p>
        </p:txBody>
      </p:sp>
      <p:pic>
        <p:nvPicPr>
          <p:cNvPr id="977" name="Google Shape;977;g1436fd89033_0_40"/>
          <p:cNvPicPr preferRelativeResize="0"/>
          <p:nvPr/>
        </p:nvPicPr>
        <p:blipFill rotWithShape="1">
          <a:blip r:embed="rId3">
            <a:alphaModFix/>
          </a:blip>
          <a:srcRect t="12734" r="1632" b="30262"/>
          <a:stretch/>
        </p:blipFill>
        <p:spPr>
          <a:xfrm>
            <a:off x="152400" y="156750"/>
            <a:ext cx="11760924" cy="65647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g1436fd89033_0_4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113</a:t>
            </a:fld>
            <a:endParaRPr/>
          </a:p>
        </p:txBody>
      </p:sp>
      <p:pic>
        <p:nvPicPr>
          <p:cNvPr id="984" name="Google Shape;984;g1436fd89033_0_45"/>
          <p:cNvPicPr preferRelativeResize="0"/>
          <p:nvPr/>
        </p:nvPicPr>
        <p:blipFill rotWithShape="1">
          <a:blip r:embed="rId3">
            <a:alphaModFix/>
          </a:blip>
          <a:srcRect t="11912" r="1845" b="28880"/>
          <a:stretch/>
        </p:blipFill>
        <p:spPr>
          <a:xfrm>
            <a:off x="152400" y="243850"/>
            <a:ext cx="11882849" cy="64776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g1436fd89033_0_5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114</a:t>
            </a:fld>
            <a:endParaRPr/>
          </a:p>
        </p:txBody>
      </p:sp>
      <p:pic>
        <p:nvPicPr>
          <p:cNvPr id="991" name="Google Shape;991;g1436fd89033_0_50"/>
          <p:cNvPicPr preferRelativeResize="0"/>
          <p:nvPr/>
        </p:nvPicPr>
        <p:blipFill rotWithShape="1">
          <a:blip r:embed="rId3">
            <a:alphaModFix/>
          </a:blip>
          <a:srcRect l="881" t="12184" r="2256" b="28056"/>
          <a:stretch/>
        </p:blipFill>
        <p:spPr>
          <a:xfrm>
            <a:off x="226425" y="296100"/>
            <a:ext cx="11704325" cy="618307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g1436fd89033_0_5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0"/>
          <p:cNvSpPr/>
          <p:nvPr/>
        </p:nvSpPr>
        <p:spPr>
          <a:xfrm>
            <a:off x="472098" y="46327"/>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Characteristics of Crypto Currency</a:t>
            </a:r>
            <a:endParaRPr sz="3600">
              <a:solidFill>
                <a:schemeClr val="dk1"/>
              </a:solidFill>
              <a:latin typeface="Calibri"/>
              <a:ea typeface="Calibri"/>
              <a:cs typeface="Calibri"/>
              <a:sym typeface="Calibri"/>
            </a:endParaRPr>
          </a:p>
        </p:txBody>
      </p:sp>
      <p:sp>
        <p:nvSpPr>
          <p:cNvPr id="1003" name="Google Shape;1003;p10"/>
          <p:cNvSpPr/>
          <p:nvPr/>
        </p:nvSpPr>
        <p:spPr>
          <a:xfrm>
            <a:off x="472098" y="907365"/>
            <a:ext cx="10824754" cy="569386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Decentralized</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Form of existence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Limited supply</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Global Access</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Anonymity &amp; transparency</a:t>
            </a:r>
            <a:endParaRPr sz="2800">
              <a:solidFill>
                <a:schemeClr val="dk1"/>
              </a:solidFill>
              <a:latin typeface="Calibri"/>
              <a:ea typeface="Calibri"/>
              <a:cs typeface="Calibri"/>
              <a:sym typeface="Calibri"/>
            </a:endParaRPr>
          </a:p>
          <a:p>
            <a:pPr marL="285750" marR="0" lvl="0" indent="-107950" algn="l"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Impossible to duplicate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Irreversible</a:t>
            </a:r>
            <a:endParaRPr sz="2800">
              <a:solidFill>
                <a:schemeClr val="dk1"/>
              </a:solidFill>
              <a:latin typeface="Calibri"/>
              <a:ea typeface="Calibri"/>
              <a:cs typeface="Calibri"/>
              <a:sym typeface="Calibri"/>
            </a:endParaRPr>
          </a:p>
        </p:txBody>
      </p:sp>
      <p:sp>
        <p:nvSpPr>
          <p:cNvPr id="1004" name="Google Shape;1004;p10"/>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005" name="Google Shape;1005;p10"/>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006" name="Google Shape;1006;p10"/>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
          <p:cNvSpPr/>
          <p:nvPr/>
        </p:nvSpPr>
        <p:spPr>
          <a:xfrm>
            <a:off x="472098" y="46327"/>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Cryptocurrency Wallets</a:t>
            </a:r>
            <a:endParaRPr sz="3600">
              <a:solidFill>
                <a:schemeClr val="dk1"/>
              </a:solidFill>
              <a:latin typeface="Calibri"/>
              <a:ea typeface="Calibri"/>
              <a:cs typeface="Calibri"/>
              <a:sym typeface="Calibri"/>
            </a:endParaRPr>
          </a:p>
        </p:txBody>
      </p:sp>
      <p:sp>
        <p:nvSpPr>
          <p:cNvPr id="1012" name="Google Shape;1012;p11"/>
          <p:cNvSpPr/>
          <p:nvPr/>
        </p:nvSpPr>
        <p:spPr>
          <a:xfrm>
            <a:off x="472098" y="701892"/>
            <a:ext cx="11611045" cy="63094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Bitcoin or any other cryptocurrency transaction can be done only using a digital wallet.  A digital wallet or </a:t>
            </a:r>
            <a:r>
              <a:rPr lang="en-US" sz="2800" b="1">
                <a:solidFill>
                  <a:schemeClr val="dk1"/>
                </a:solidFill>
                <a:latin typeface="Calibri"/>
                <a:ea typeface="Calibri"/>
                <a:cs typeface="Calibri"/>
                <a:sym typeface="Calibri"/>
              </a:rPr>
              <a:t>cryptocurrency wallet</a:t>
            </a:r>
            <a:r>
              <a:rPr lang="en-US" sz="2800">
                <a:solidFill>
                  <a:schemeClr val="dk1"/>
                </a:solidFill>
                <a:latin typeface="Calibri"/>
                <a:ea typeface="Calibri"/>
                <a:cs typeface="Calibri"/>
                <a:sym typeface="Calibri"/>
              </a:rPr>
              <a:t> is a software program that stores the user’s private and public keys enabling the user to transact crypto assets.  </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It is a management system that interacts with various blockchains to enable users to send and receive digital currency and monitor their balance.  </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Cryptocurrencies are stored immutably on the blockchain using your public key, i.e., your public key is used by other wallets to send funds to your wallet’s address.  However, the private key is required if you want to spend cryptocurrency from your address.</a:t>
            </a:r>
            <a:endParaRPr/>
          </a:p>
          <a:p>
            <a:pPr marL="0" marR="0" lvl="0" indent="0" algn="l" rtl="0">
              <a:spcBef>
                <a:spcPts val="0"/>
              </a:spcBef>
              <a:spcAft>
                <a:spcPts val="0"/>
              </a:spcAft>
              <a:buNone/>
            </a:pPr>
            <a:endParaRPr sz="4000">
              <a:solidFill>
                <a:schemeClr val="dk1"/>
              </a:solidFill>
              <a:latin typeface="Calibri"/>
              <a:ea typeface="Calibri"/>
              <a:cs typeface="Calibri"/>
              <a:sym typeface="Calibri"/>
            </a:endParaRPr>
          </a:p>
        </p:txBody>
      </p:sp>
      <p:sp>
        <p:nvSpPr>
          <p:cNvPr id="1013" name="Google Shape;1013;p1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014" name="Google Shape;1014;p1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015" name="Google Shape;1015;p1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2"/>
          <p:cNvSpPr/>
          <p:nvPr/>
        </p:nvSpPr>
        <p:spPr>
          <a:xfrm>
            <a:off x="3118118" y="1465600"/>
            <a:ext cx="5976594" cy="707010"/>
          </a:xfrm>
          <a:prstGeom prst="roundRect">
            <a:avLst>
              <a:gd name="adj" fmla="val 16667"/>
            </a:avLst>
          </a:prstGeom>
          <a:solidFill>
            <a:schemeClr val="lt1"/>
          </a:solidFill>
          <a:ln w="92075" cap="flat" cmpd="thickThin">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CRYPTOCURRENCY WALLETS</a:t>
            </a:r>
            <a:endParaRPr sz="2000">
              <a:solidFill>
                <a:schemeClr val="dk1"/>
              </a:solidFill>
              <a:latin typeface="Calibri"/>
              <a:ea typeface="Calibri"/>
              <a:cs typeface="Calibri"/>
              <a:sym typeface="Calibri"/>
            </a:endParaRPr>
          </a:p>
        </p:txBody>
      </p:sp>
      <p:sp>
        <p:nvSpPr>
          <p:cNvPr id="1021" name="Google Shape;1021;p12"/>
          <p:cNvSpPr/>
          <p:nvPr/>
        </p:nvSpPr>
        <p:spPr>
          <a:xfrm>
            <a:off x="6984592" y="4099891"/>
            <a:ext cx="2377440" cy="640080"/>
          </a:xfrm>
          <a:prstGeom prst="snip1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PAPER WALLET</a:t>
            </a:r>
            <a:endParaRPr sz="2000">
              <a:solidFill>
                <a:schemeClr val="dk1"/>
              </a:solidFill>
              <a:latin typeface="Calibri"/>
              <a:ea typeface="Calibri"/>
              <a:cs typeface="Calibri"/>
              <a:sym typeface="Calibri"/>
            </a:endParaRPr>
          </a:p>
        </p:txBody>
      </p:sp>
      <p:sp>
        <p:nvSpPr>
          <p:cNvPr id="1022" name="Google Shape;1022;p12"/>
          <p:cNvSpPr/>
          <p:nvPr/>
        </p:nvSpPr>
        <p:spPr>
          <a:xfrm>
            <a:off x="7190220" y="2670366"/>
            <a:ext cx="4344186" cy="707010"/>
          </a:xfrm>
          <a:prstGeom prst="roundRect">
            <a:avLst>
              <a:gd name="adj" fmla="val 16667"/>
            </a:avLst>
          </a:prstGeom>
          <a:solidFill>
            <a:schemeClr val="lt1"/>
          </a:solidFill>
          <a:ln w="92075" cap="flat" cmpd="thickThin">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COLD WALLETS</a:t>
            </a:r>
            <a:endParaRPr sz="2000">
              <a:solidFill>
                <a:schemeClr val="dk1"/>
              </a:solidFill>
              <a:latin typeface="Calibri"/>
              <a:ea typeface="Calibri"/>
              <a:cs typeface="Calibri"/>
              <a:sym typeface="Calibri"/>
            </a:endParaRPr>
          </a:p>
        </p:txBody>
      </p:sp>
      <p:sp>
        <p:nvSpPr>
          <p:cNvPr id="1023" name="Google Shape;1023;p12"/>
          <p:cNvSpPr/>
          <p:nvPr/>
        </p:nvSpPr>
        <p:spPr>
          <a:xfrm>
            <a:off x="1130356" y="2670366"/>
            <a:ext cx="4344186" cy="707010"/>
          </a:xfrm>
          <a:prstGeom prst="roundRect">
            <a:avLst>
              <a:gd name="adj" fmla="val 16667"/>
            </a:avLst>
          </a:prstGeom>
          <a:solidFill>
            <a:schemeClr val="lt1"/>
          </a:solidFill>
          <a:ln w="92075" cap="flat" cmpd="thickThin">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HOT WALLETS</a:t>
            </a:r>
            <a:endParaRPr sz="2000">
              <a:solidFill>
                <a:schemeClr val="dk1"/>
              </a:solidFill>
              <a:latin typeface="Calibri"/>
              <a:ea typeface="Calibri"/>
              <a:cs typeface="Calibri"/>
              <a:sym typeface="Calibri"/>
            </a:endParaRPr>
          </a:p>
        </p:txBody>
      </p:sp>
      <p:sp>
        <p:nvSpPr>
          <p:cNvPr id="1024" name="Google Shape;1024;p12"/>
          <p:cNvSpPr/>
          <p:nvPr/>
        </p:nvSpPr>
        <p:spPr>
          <a:xfrm>
            <a:off x="733046" y="4099891"/>
            <a:ext cx="2182905" cy="639920"/>
          </a:xfrm>
          <a:prstGeom prst="snip1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ONLINE/WEB WALLET</a:t>
            </a:r>
            <a:endParaRPr sz="2000">
              <a:solidFill>
                <a:schemeClr val="dk1"/>
              </a:solidFill>
              <a:latin typeface="Calibri"/>
              <a:ea typeface="Calibri"/>
              <a:cs typeface="Calibri"/>
              <a:sym typeface="Calibri"/>
            </a:endParaRPr>
          </a:p>
        </p:txBody>
      </p:sp>
      <p:sp>
        <p:nvSpPr>
          <p:cNvPr id="1025" name="Google Shape;1025;p12"/>
          <p:cNvSpPr/>
          <p:nvPr/>
        </p:nvSpPr>
        <p:spPr>
          <a:xfrm>
            <a:off x="9623080" y="4085282"/>
            <a:ext cx="2393941" cy="635965"/>
          </a:xfrm>
          <a:prstGeom prst="snip1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HARDWARE WALLET</a:t>
            </a:r>
            <a:endParaRPr sz="2000">
              <a:solidFill>
                <a:schemeClr val="dk1"/>
              </a:solidFill>
              <a:latin typeface="Calibri"/>
              <a:ea typeface="Calibri"/>
              <a:cs typeface="Calibri"/>
              <a:sym typeface="Calibri"/>
            </a:endParaRPr>
          </a:p>
        </p:txBody>
      </p:sp>
      <p:sp>
        <p:nvSpPr>
          <p:cNvPr id="1026" name="Google Shape;1026;p12"/>
          <p:cNvSpPr/>
          <p:nvPr/>
        </p:nvSpPr>
        <p:spPr>
          <a:xfrm>
            <a:off x="5143271" y="5448954"/>
            <a:ext cx="2182905" cy="579335"/>
          </a:xfrm>
          <a:prstGeom prst="snip1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DESKTOP WALLET</a:t>
            </a:r>
            <a:endParaRPr sz="2000">
              <a:solidFill>
                <a:schemeClr val="dk1"/>
              </a:solidFill>
              <a:latin typeface="Calibri"/>
              <a:ea typeface="Calibri"/>
              <a:cs typeface="Calibri"/>
              <a:sym typeface="Calibri"/>
            </a:endParaRPr>
          </a:p>
        </p:txBody>
      </p:sp>
      <p:sp>
        <p:nvSpPr>
          <p:cNvPr id="1027" name="Google Shape;1027;p12"/>
          <p:cNvSpPr/>
          <p:nvPr/>
        </p:nvSpPr>
        <p:spPr>
          <a:xfrm>
            <a:off x="2334492" y="5448954"/>
            <a:ext cx="2182905" cy="604750"/>
          </a:xfrm>
          <a:prstGeom prst="snip1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MOBILE WALLET</a:t>
            </a:r>
            <a:endParaRPr sz="2000">
              <a:solidFill>
                <a:schemeClr val="dk1"/>
              </a:solidFill>
              <a:latin typeface="Calibri"/>
              <a:ea typeface="Calibri"/>
              <a:cs typeface="Calibri"/>
              <a:sym typeface="Calibri"/>
            </a:endParaRPr>
          </a:p>
        </p:txBody>
      </p:sp>
      <p:sp>
        <p:nvSpPr>
          <p:cNvPr id="1028" name="Google Shape;1028;p12"/>
          <p:cNvSpPr/>
          <p:nvPr/>
        </p:nvSpPr>
        <p:spPr>
          <a:xfrm>
            <a:off x="3678354" y="4099891"/>
            <a:ext cx="2247114" cy="639920"/>
          </a:xfrm>
          <a:prstGeom prst="rect">
            <a:avLst/>
          </a:prstGeom>
          <a:solidFill>
            <a:schemeClr val="lt1"/>
          </a:solidFill>
          <a:ln w="349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SOFTWARE WALLET</a:t>
            </a:r>
            <a:endParaRPr sz="2000">
              <a:solidFill>
                <a:schemeClr val="dk1"/>
              </a:solidFill>
              <a:latin typeface="Calibri"/>
              <a:ea typeface="Calibri"/>
              <a:cs typeface="Calibri"/>
              <a:sym typeface="Calibri"/>
            </a:endParaRPr>
          </a:p>
        </p:txBody>
      </p:sp>
      <p:cxnSp>
        <p:nvCxnSpPr>
          <p:cNvPr id="1029" name="Google Shape;1029;p12"/>
          <p:cNvCxnSpPr>
            <a:stCxn id="1020" idx="2"/>
            <a:endCxn id="1023" idx="0"/>
          </p:cNvCxnSpPr>
          <p:nvPr/>
        </p:nvCxnSpPr>
        <p:spPr>
          <a:xfrm rot="5400000">
            <a:off x="4455515" y="1019410"/>
            <a:ext cx="497700" cy="2804100"/>
          </a:xfrm>
          <a:prstGeom prst="bentConnector3">
            <a:avLst>
              <a:gd name="adj1" fmla="val 50000"/>
            </a:avLst>
          </a:prstGeom>
          <a:noFill/>
          <a:ln w="9525" cap="flat" cmpd="sng">
            <a:solidFill>
              <a:schemeClr val="dk1"/>
            </a:solidFill>
            <a:prstDash val="solid"/>
            <a:round/>
            <a:headEnd type="none" w="sm" len="sm"/>
            <a:tailEnd type="none" w="sm" len="sm"/>
          </a:ln>
        </p:spPr>
      </p:cxnSp>
      <p:cxnSp>
        <p:nvCxnSpPr>
          <p:cNvPr id="1030" name="Google Shape;1030;p12"/>
          <p:cNvCxnSpPr>
            <a:stCxn id="1020" idx="2"/>
            <a:endCxn id="1022" idx="0"/>
          </p:cNvCxnSpPr>
          <p:nvPr/>
        </p:nvCxnSpPr>
        <p:spPr>
          <a:xfrm rot="-5400000" flipH="1">
            <a:off x="7485515" y="793510"/>
            <a:ext cx="497700" cy="3255900"/>
          </a:xfrm>
          <a:prstGeom prst="bentConnector3">
            <a:avLst>
              <a:gd name="adj1" fmla="val 50000"/>
            </a:avLst>
          </a:prstGeom>
          <a:noFill/>
          <a:ln w="9525" cap="flat" cmpd="sng">
            <a:solidFill>
              <a:schemeClr val="dk1"/>
            </a:solidFill>
            <a:prstDash val="solid"/>
            <a:round/>
            <a:headEnd type="none" w="sm" len="sm"/>
            <a:tailEnd type="none" w="sm" len="sm"/>
          </a:ln>
        </p:spPr>
      </p:cxnSp>
      <p:cxnSp>
        <p:nvCxnSpPr>
          <p:cNvPr id="1031" name="Google Shape;1031;p12"/>
          <p:cNvCxnSpPr>
            <a:stCxn id="1023" idx="2"/>
            <a:endCxn id="1024" idx="3"/>
          </p:cNvCxnSpPr>
          <p:nvPr/>
        </p:nvCxnSpPr>
        <p:spPr>
          <a:xfrm rot="5400000">
            <a:off x="2202199" y="2999526"/>
            <a:ext cx="722400" cy="1478100"/>
          </a:xfrm>
          <a:prstGeom prst="bentConnector3">
            <a:avLst>
              <a:gd name="adj1" fmla="val 50008"/>
            </a:avLst>
          </a:prstGeom>
          <a:noFill/>
          <a:ln w="9525" cap="flat" cmpd="sng">
            <a:solidFill>
              <a:schemeClr val="dk1"/>
            </a:solidFill>
            <a:prstDash val="solid"/>
            <a:round/>
            <a:headEnd type="none" w="sm" len="sm"/>
            <a:tailEnd type="none" w="sm" len="sm"/>
          </a:ln>
        </p:spPr>
      </p:cxnSp>
      <p:cxnSp>
        <p:nvCxnSpPr>
          <p:cNvPr id="1032" name="Google Shape;1032;p12"/>
          <p:cNvCxnSpPr>
            <a:stCxn id="1023" idx="2"/>
            <a:endCxn id="1028" idx="0"/>
          </p:cNvCxnSpPr>
          <p:nvPr/>
        </p:nvCxnSpPr>
        <p:spPr>
          <a:xfrm rot="-5400000" flipH="1">
            <a:off x="3690949" y="2988876"/>
            <a:ext cx="722400" cy="1499400"/>
          </a:xfrm>
          <a:prstGeom prst="bentConnector3">
            <a:avLst>
              <a:gd name="adj1" fmla="val 50008"/>
            </a:avLst>
          </a:prstGeom>
          <a:noFill/>
          <a:ln w="9525" cap="flat" cmpd="sng">
            <a:solidFill>
              <a:schemeClr val="dk1"/>
            </a:solidFill>
            <a:prstDash val="solid"/>
            <a:round/>
            <a:headEnd type="none" w="sm" len="sm"/>
            <a:tailEnd type="none" w="sm" len="sm"/>
          </a:ln>
        </p:spPr>
      </p:cxnSp>
      <p:cxnSp>
        <p:nvCxnSpPr>
          <p:cNvPr id="1033" name="Google Shape;1033;p12"/>
          <p:cNvCxnSpPr>
            <a:stCxn id="1022" idx="2"/>
            <a:endCxn id="1021" idx="3"/>
          </p:cNvCxnSpPr>
          <p:nvPr/>
        </p:nvCxnSpPr>
        <p:spPr>
          <a:xfrm rot="5400000">
            <a:off x="8406663" y="3144126"/>
            <a:ext cx="722400" cy="1188900"/>
          </a:xfrm>
          <a:prstGeom prst="bentConnector3">
            <a:avLst>
              <a:gd name="adj1" fmla="val 50008"/>
            </a:avLst>
          </a:prstGeom>
          <a:noFill/>
          <a:ln w="9525" cap="flat" cmpd="sng">
            <a:solidFill>
              <a:schemeClr val="dk1"/>
            </a:solidFill>
            <a:prstDash val="solid"/>
            <a:round/>
            <a:headEnd type="none" w="sm" len="sm"/>
            <a:tailEnd type="none" w="sm" len="sm"/>
          </a:ln>
        </p:spPr>
      </p:cxnSp>
      <p:cxnSp>
        <p:nvCxnSpPr>
          <p:cNvPr id="1034" name="Google Shape;1034;p12"/>
          <p:cNvCxnSpPr>
            <a:stCxn id="1022" idx="2"/>
            <a:endCxn id="1025" idx="3"/>
          </p:cNvCxnSpPr>
          <p:nvPr/>
        </p:nvCxnSpPr>
        <p:spPr>
          <a:xfrm rot="-5400000" flipH="1">
            <a:off x="9737163" y="3002526"/>
            <a:ext cx="708000" cy="1457700"/>
          </a:xfrm>
          <a:prstGeom prst="bentConnector3">
            <a:avLst>
              <a:gd name="adj1" fmla="val 49993"/>
            </a:avLst>
          </a:prstGeom>
          <a:noFill/>
          <a:ln w="9525" cap="flat" cmpd="sng">
            <a:solidFill>
              <a:schemeClr val="dk1"/>
            </a:solidFill>
            <a:prstDash val="solid"/>
            <a:round/>
            <a:headEnd type="none" w="sm" len="sm"/>
            <a:tailEnd type="none" w="sm" len="sm"/>
          </a:ln>
        </p:spPr>
      </p:cxnSp>
      <p:cxnSp>
        <p:nvCxnSpPr>
          <p:cNvPr id="1035" name="Google Shape;1035;p12"/>
          <p:cNvCxnSpPr>
            <a:stCxn id="1028" idx="2"/>
            <a:endCxn id="1027" idx="3"/>
          </p:cNvCxnSpPr>
          <p:nvPr/>
        </p:nvCxnSpPr>
        <p:spPr>
          <a:xfrm rot="5400000">
            <a:off x="3759261" y="4406361"/>
            <a:ext cx="709200" cy="1376100"/>
          </a:xfrm>
          <a:prstGeom prst="bentConnector3">
            <a:avLst>
              <a:gd name="adj1" fmla="val 49996"/>
            </a:avLst>
          </a:prstGeom>
          <a:noFill/>
          <a:ln w="9525" cap="flat" cmpd="sng">
            <a:solidFill>
              <a:schemeClr val="dk1"/>
            </a:solidFill>
            <a:prstDash val="solid"/>
            <a:round/>
            <a:headEnd type="none" w="sm" len="sm"/>
            <a:tailEnd type="none" w="sm" len="sm"/>
          </a:ln>
        </p:spPr>
      </p:cxnSp>
      <p:cxnSp>
        <p:nvCxnSpPr>
          <p:cNvPr id="1036" name="Google Shape;1036;p12"/>
          <p:cNvCxnSpPr>
            <a:stCxn id="1028" idx="2"/>
            <a:endCxn id="1026" idx="3"/>
          </p:cNvCxnSpPr>
          <p:nvPr/>
        </p:nvCxnSpPr>
        <p:spPr>
          <a:xfrm rot="-5400000" flipH="1">
            <a:off x="5163711" y="4378011"/>
            <a:ext cx="709200" cy="1432800"/>
          </a:xfrm>
          <a:prstGeom prst="bentConnector3">
            <a:avLst>
              <a:gd name="adj1" fmla="val 49996"/>
            </a:avLst>
          </a:prstGeom>
          <a:noFill/>
          <a:ln w="9525" cap="flat" cmpd="sng">
            <a:solidFill>
              <a:schemeClr val="dk1"/>
            </a:solidFill>
            <a:prstDash val="solid"/>
            <a:round/>
            <a:headEnd type="none" w="sm" len="sm"/>
            <a:tailEnd type="none" w="sm" len="sm"/>
          </a:ln>
        </p:spPr>
      </p:cxnSp>
      <p:sp>
        <p:nvSpPr>
          <p:cNvPr id="1037" name="Google Shape;1037;p12"/>
          <p:cNvSpPr txBox="1"/>
          <p:nvPr/>
        </p:nvSpPr>
        <p:spPr>
          <a:xfrm>
            <a:off x="9801722" y="4792292"/>
            <a:ext cx="20042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E.g. Ledger, Trezor</a:t>
            </a:r>
            <a:endParaRPr sz="1800">
              <a:solidFill>
                <a:schemeClr val="dk1"/>
              </a:solidFill>
              <a:latin typeface="Calibri"/>
              <a:ea typeface="Calibri"/>
              <a:cs typeface="Calibri"/>
              <a:sym typeface="Calibri"/>
            </a:endParaRPr>
          </a:p>
        </p:txBody>
      </p:sp>
      <p:sp>
        <p:nvSpPr>
          <p:cNvPr id="1038" name="Google Shape;1038;p12"/>
          <p:cNvSpPr txBox="1"/>
          <p:nvPr/>
        </p:nvSpPr>
        <p:spPr>
          <a:xfrm>
            <a:off x="733045" y="4739809"/>
            <a:ext cx="24353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E.g. MyEtherWallet</a:t>
            </a:r>
            <a:endParaRPr sz="1800">
              <a:solidFill>
                <a:schemeClr val="dk1"/>
              </a:solidFill>
              <a:latin typeface="Calibri"/>
              <a:ea typeface="Calibri"/>
              <a:cs typeface="Calibri"/>
              <a:sym typeface="Calibri"/>
            </a:endParaRPr>
          </a:p>
        </p:txBody>
      </p:sp>
      <p:sp>
        <p:nvSpPr>
          <p:cNvPr id="1039" name="Google Shape;1039;p12"/>
          <p:cNvSpPr txBox="1"/>
          <p:nvPr/>
        </p:nvSpPr>
        <p:spPr>
          <a:xfrm>
            <a:off x="5143271" y="6126169"/>
            <a:ext cx="24353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E.g. Electrum, Armory</a:t>
            </a:r>
            <a:endParaRPr sz="1800">
              <a:solidFill>
                <a:schemeClr val="dk1"/>
              </a:solidFill>
              <a:latin typeface="Calibri"/>
              <a:ea typeface="Calibri"/>
              <a:cs typeface="Calibri"/>
              <a:sym typeface="Calibri"/>
            </a:endParaRPr>
          </a:p>
        </p:txBody>
      </p:sp>
      <p:sp>
        <p:nvSpPr>
          <p:cNvPr id="1040" name="Google Shape;1040;p12"/>
          <p:cNvSpPr txBox="1"/>
          <p:nvPr/>
        </p:nvSpPr>
        <p:spPr>
          <a:xfrm>
            <a:off x="2343919" y="6126485"/>
            <a:ext cx="24353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E.g. Coinomi, Mycelium</a:t>
            </a:r>
            <a:endParaRPr sz="1800">
              <a:solidFill>
                <a:schemeClr val="dk1"/>
              </a:solidFill>
              <a:latin typeface="Calibri"/>
              <a:ea typeface="Calibri"/>
              <a:cs typeface="Calibri"/>
              <a:sym typeface="Calibri"/>
            </a:endParaRPr>
          </a:p>
        </p:txBody>
      </p:sp>
      <p:sp>
        <p:nvSpPr>
          <p:cNvPr id="1041" name="Google Shape;1041;p12"/>
          <p:cNvSpPr/>
          <p:nvPr/>
        </p:nvSpPr>
        <p:spPr>
          <a:xfrm>
            <a:off x="472098" y="46327"/>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Types of Wallets</a:t>
            </a:r>
            <a:endParaRPr sz="3600">
              <a:solidFill>
                <a:schemeClr val="dk1"/>
              </a:solidFill>
              <a:latin typeface="Calibri"/>
              <a:ea typeface="Calibri"/>
              <a:cs typeface="Calibri"/>
              <a:sym typeface="Calibri"/>
            </a:endParaRPr>
          </a:p>
        </p:txBody>
      </p:sp>
      <p:sp>
        <p:nvSpPr>
          <p:cNvPr id="1042" name="Google Shape;1042;p12"/>
          <p:cNvSpPr/>
          <p:nvPr/>
        </p:nvSpPr>
        <p:spPr>
          <a:xfrm>
            <a:off x="69404" y="937622"/>
            <a:ext cx="3058017"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A hot wallet is designed for online day-to-day transactions.  It is always connected to the internet and hence it is a strong candidate for hackers.</a:t>
            </a:r>
            <a:endParaRPr sz="1800">
              <a:solidFill>
                <a:schemeClr val="dk1"/>
              </a:solidFill>
              <a:latin typeface="Calibri"/>
              <a:ea typeface="Calibri"/>
              <a:cs typeface="Calibri"/>
              <a:sym typeface="Calibri"/>
            </a:endParaRPr>
          </a:p>
        </p:txBody>
      </p:sp>
      <p:sp>
        <p:nvSpPr>
          <p:cNvPr id="1043" name="Google Shape;1043;p12"/>
          <p:cNvSpPr/>
          <p:nvPr/>
        </p:nvSpPr>
        <p:spPr>
          <a:xfrm>
            <a:off x="9094572" y="554783"/>
            <a:ext cx="2988578"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A cold wallet is a digital wallet that is not connected to the internet. They are not free.  Being offline, they are more secure and used for storing cryptocurrencies long term. </a:t>
            </a:r>
            <a:endParaRPr sz="1800">
              <a:solidFill>
                <a:schemeClr val="dk1"/>
              </a:solidFill>
              <a:latin typeface="Calibri"/>
              <a:ea typeface="Calibri"/>
              <a:cs typeface="Calibri"/>
              <a:sym typeface="Calibri"/>
            </a:endParaRPr>
          </a:p>
        </p:txBody>
      </p:sp>
      <p:sp>
        <p:nvSpPr>
          <p:cNvPr id="1044" name="Google Shape;1044;p1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045" name="Google Shape;1045;p1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046" name="Google Shape;1046;p1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3"/>
          <p:cNvSpPr/>
          <p:nvPr/>
        </p:nvSpPr>
        <p:spPr>
          <a:xfrm>
            <a:off x="2476422" y="1203666"/>
            <a:ext cx="5976594" cy="707010"/>
          </a:xfrm>
          <a:prstGeom prst="roundRect">
            <a:avLst>
              <a:gd name="adj" fmla="val 16667"/>
            </a:avLst>
          </a:prstGeom>
          <a:solidFill>
            <a:schemeClr val="lt1"/>
          </a:solidFill>
          <a:ln w="92075" cap="flat" cmpd="thickThin">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CRYPTOCURRENCY TYPES</a:t>
            </a:r>
            <a:endParaRPr sz="2400">
              <a:solidFill>
                <a:schemeClr val="dk1"/>
              </a:solidFill>
              <a:latin typeface="Calibri"/>
              <a:ea typeface="Calibri"/>
              <a:cs typeface="Calibri"/>
              <a:sym typeface="Calibri"/>
            </a:endParaRPr>
          </a:p>
        </p:txBody>
      </p:sp>
      <p:sp>
        <p:nvSpPr>
          <p:cNvPr id="1052" name="Google Shape;1052;p13"/>
          <p:cNvSpPr/>
          <p:nvPr/>
        </p:nvSpPr>
        <p:spPr>
          <a:xfrm>
            <a:off x="1298072" y="2395829"/>
            <a:ext cx="1828800" cy="1828800"/>
          </a:xfrm>
          <a:prstGeom prst="ellipse">
            <a:avLst/>
          </a:prstGeom>
          <a:blipFill rotWithShape="1">
            <a:blip r:embed="rId3">
              <a:alphaModFix/>
            </a:blip>
            <a:stretch>
              <a:fillRect/>
            </a:stretch>
          </a:blip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1053" name="Google Shape;1053;p13"/>
          <p:cNvGrpSpPr/>
          <p:nvPr/>
        </p:nvGrpSpPr>
        <p:grpSpPr>
          <a:xfrm>
            <a:off x="4503971" y="2395829"/>
            <a:ext cx="1828800" cy="1828800"/>
            <a:chOff x="5007681" y="1974586"/>
            <a:chExt cx="1828800" cy="1828800"/>
          </a:xfrm>
        </p:grpSpPr>
        <p:sp>
          <p:nvSpPr>
            <p:cNvPr id="1054" name="Google Shape;1054;p13"/>
            <p:cNvSpPr/>
            <p:nvPr/>
          </p:nvSpPr>
          <p:spPr>
            <a:xfrm>
              <a:off x="5007681" y="1974586"/>
              <a:ext cx="1828800" cy="18288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55" name="Google Shape;1055;p13"/>
            <p:cNvSpPr/>
            <p:nvPr/>
          </p:nvSpPr>
          <p:spPr>
            <a:xfrm>
              <a:off x="5099121" y="2066026"/>
              <a:ext cx="1645920" cy="1645920"/>
            </a:xfrm>
            <a:prstGeom prst="donut">
              <a:avLst>
                <a:gd name="adj" fmla="val 3407"/>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56" name="Google Shape;1056;p13"/>
            <p:cNvSpPr/>
            <p:nvPr/>
          </p:nvSpPr>
          <p:spPr>
            <a:xfrm>
              <a:off x="5327721" y="2294626"/>
              <a:ext cx="1188720" cy="1188720"/>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57" name="Google Shape;1057;p13"/>
          <p:cNvGrpSpPr/>
          <p:nvPr/>
        </p:nvGrpSpPr>
        <p:grpSpPr>
          <a:xfrm>
            <a:off x="7709870" y="2487269"/>
            <a:ext cx="1828800" cy="1828800"/>
            <a:chOff x="7543015" y="2294626"/>
            <a:chExt cx="1828800" cy="1828800"/>
          </a:xfrm>
        </p:grpSpPr>
        <p:sp>
          <p:nvSpPr>
            <p:cNvPr id="1058" name="Google Shape;1058;p13"/>
            <p:cNvSpPr/>
            <p:nvPr/>
          </p:nvSpPr>
          <p:spPr>
            <a:xfrm>
              <a:off x="7543015" y="2294626"/>
              <a:ext cx="1828800" cy="18288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59" name="Google Shape;1059;p13"/>
            <p:cNvSpPr/>
            <p:nvPr/>
          </p:nvSpPr>
          <p:spPr>
            <a:xfrm>
              <a:off x="7634455" y="2386066"/>
              <a:ext cx="1645920" cy="1645920"/>
            </a:xfrm>
            <a:prstGeom prst="donut">
              <a:avLst>
                <a:gd name="adj" fmla="val 3407"/>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60" name="Google Shape;1060;p13"/>
            <p:cNvSpPr/>
            <p:nvPr/>
          </p:nvSpPr>
          <p:spPr>
            <a:xfrm>
              <a:off x="7863055" y="2614666"/>
              <a:ext cx="1188720" cy="1188720"/>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0" b="1">
                  <a:solidFill>
                    <a:schemeClr val="lt1"/>
                  </a:solidFill>
                  <a:latin typeface="EB Garamond"/>
                  <a:ea typeface="EB Garamond"/>
                  <a:cs typeface="EB Garamond"/>
                  <a:sym typeface="EB Garamond"/>
                </a:rPr>
                <a:t>T</a:t>
              </a:r>
              <a:endParaRPr sz="8000" b="1">
                <a:solidFill>
                  <a:schemeClr val="lt1"/>
                </a:solidFill>
                <a:latin typeface="EB Garamond"/>
                <a:ea typeface="EB Garamond"/>
                <a:cs typeface="EB Garamond"/>
                <a:sym typeface="EB Garamond"/>
              </a:endParaRPr>
            </a:p>
          </p:txBody>
        </p:sp>
      </p:grpSp>
      <p:sp>
        <p:nvSpPr>
          <p:cNvPr id="1061" name="Google Shape;1061;p13"/>
          <p:cNvSpPr txBox="1"/>
          <p:nvPr/>
        </p:nvSpPr>
        <p:spPr>
          <a:xfrm>
            <a:off x="1442932" y="4133189"/>
            <a:ext cx="139988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BITCOIN</a:t>
            </a:r>
            <a:endParaRPr sz="2000" b="1">
              <a:solidFill>
                <a:schemeClr val="dk1"/>
              </a:solidFill>
              <a:latin typeface="Calibri"/>
              <a:ea typeface="Calibri"/>
              <a:cs typeface="Calibri"/>
              <a:sym typeface="Calibri"/>
            </a:endParaRPr>
          </a:p>
        </p:txBody>
      </p:sp>
      <p:sp>
        <p:nvSpPr>
          <p:cNvPr id="1062" name="Google Shape;1062;p13"/>
          <p:cNvSpPr txBox="1"/>
          <p:nvPr/>
        </p:nvSpPr>
        <p:spPr>
          <a:xfrm>
            <a:off x="4726325" y="4113798"/>
            <a:ext cx="151500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ALTCOIN</a:t>
            </a:r>
            <a:endParaRPr sz="2000" b="1">
              <a:solidFill>
                <a:schemeClr val="dk1"/>
              </a:solidFill>
              <a:latin typeface="Calibri"/>
              <a:ea typeface="Calibri"/>
              <a:cs typeface="Calibri"/>
              <a:sym typeface="Calibri"/>
            </a:endParaRPr>
          </a:p>
        </p:txBody>
      </p:sp>
      <p:sp>
        <p:nvSpPr>
          <p:cNvPr id="1063" name="Google Shape;1063;p13"/>
          <p:cNvSpPr txBox="1"/>
          <p:nvPr/>
        </p:nvSpPr>
        <p:spPr>
          <a:xfrm>
            <a:off x="7932225" y="4161734"/>
            <a:ext cx="139988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TOKEN</a:t>
            </a:r>
            <a:endParaRPr sz="2000" b="1">
              <a:solidFill>
                <a:schemeClr val="dk1"/>
              </a:solidFill>
              <a:latin typeface="Calibri"/>
              <a:ea typeface="Calibri"/>
              <a:cs typeface="Calibri"/>
              <a:sym typeface="Calibri"/>
            </a:endParaRPr>
          </a:p>
        </p:txBody>
      </p:sp>
      <p:grpSp>
        <p:nvGrpSpPr>
          <p:cNvPr id="1064" name="Google Shape;1064;p13"/>
          <p:cNvGrpSpPr/>
          <p:nvPr/>
        </p:nvGrpSpPr>
        <p:grpSpPr>
          <a:xfrm>
            <a:off x="2212471" y="1972587"/>
            <a:ext cx="6400800" cy="743282"/>
            <a:chOff x="2828041" y="1042296"/>
            <a:chExt cx="6400800" cy="743282"/>
          </a:xfrm>
        </p:grpSpPr>
        <p:cxnSp>
          <p:nvCxnSpPr>
            <p:cNvPr id="1065" name="Google Shape;1065;p13"/>
            <p:cNvCxnSpPr/>
            <p:nvPr/>
          </p:nvCxnSpPr>
          <p:spPr>
            <a:xfrm>
              <a:off x="6051264" y="1042296"/>
              <a:ext cx="0" cy="668033"/>
            </a:xfrm>
            <a:prstGeom prst="straightConnector1">
              <a:avLst/>
            </a:prstGeom>
            <a:noFill/>
            <a:ln w="9525" cap="flat" cmpd="sng">
              <a:solidFill>
                <a:schemeClr val="dk1"/>
              </a:solidFill>
              <a:prstDash val="solid"/>
              <a:round/>
              <a:headEnd type="none" w="sm" len="sm"/>
              <a:tailEnd type="none" w="sm" len="sm"/>
            </a:ln>
          </p:spPr>
        </p:cxnSp>
        <p:cxnSp>
          <p:nvCxnSpPr>
            <p:cNvPr id="1066" name="Google Shape;1066;p13"/>
            <p:cNvCxnSpPr/>
            <p:nvPr/>
          </p:nvCxnSpPr>
          <p:spPr>
            <a:xfrm>
              <a:off x="2828041" y="1376313"/>
              <a:ext cx="6391373" cy="0"/>
            </a:xfrm>
            <a:prstGeom prst="straightConnector1">
              <a:avLst/>
            </a:prstGeom>
            <a:noFill/>
            <a:ln w="9525" cap="flat" cmpd="sng">
              <a:solidFill>
                <a:schemeClr val="dk1"/>
              </a:solidFill>
              <a:prstDash val="solid"/>
              <a:round/>
              <a:headEnd type="none" w="sm" len="sm"/>
              <a:tailEnd type="none" w="sm" len="sm"/>
            </a:ln>
          </p:spPr>
        </p:cxnSp>
        <p:cxnSp>
          <p:nvCxnSpPr>
            <p:cNvPr id="1067" name="Google Shape;1067;p13"/>
            <p:cNvCxnSpPr/>
            <p:nvPr/>
          </p:nvCxnSpPr>
          <p:spPr>
            <a:xfrm flipH="1">
              <a:off x="2828041" y="1376313"/>
              <a:ext cx="9427" cy="409265"/>
            </a:xfrm>
            <a:prstGeom prst="straightConnector1">
              <a:avLst/>
            </a:prstGeom>
            <a:noFill/>
            <a:ln w="9525" cap="flat" cmpd="sng">
              <a:solidFill>
                <a:schemeClr val="dk1"/>
              </a:solidFill>
              <a:prstDash val="solid"/>
              <a:round/>
              <a:headEnd type="none" w="sm" len="sm"/>
              <a:tailEnd type="none" w="sm" len="sm"/>
            </a:ln>
          </p:spPr>
        </p:cxnSp>
        <p:cxnSp>
          <p:nvCxnSpPr>
            <p:cNvPr id="1068" name="Google Shape;1068;p13"/>
            <p:cNvCxnSpPr/>
            <p:nvPr/>
          </p:nvCxnSpPr>
          <p:spPr>
            <a:xfrm flipH="1">
              <a:off x="9219414" y="1376313"/>
              <a:ext cx="9427" cy="409265"/>
            </a:xfrm>
            <a:prstGeom prst="straightConnector1">
              <a:avLst/>
            </a:prstGeom>
            <a:noFill/>
            <a:ln w="9525" cap="flat" cmpd="sng">
              <a:solidFill>
                <a:schemeClr val="dk1"/>
              </a:solidFill>
              <a:prstDash val="solid"/>
              <a:round/>
              <a:headEnd type="none" w="sm" len="sm"/>
              <a:tailEnd type="none" w="sm" len="sm"/>
            </a:ln>
          </p:spPr>
        </p:cxnSp>
      </p:grpSp>
      <p:cxnSp>
        <p:nvCxnSpPr>
          <p:cNvPr id="1069" name="Google Shape;1069;p13"/>
          <p:cNvCxnSpPr>
            <a:stCxn id="1062" idx="2"/>
            <a:endCxn id="1070" idx="6"/>
          </p:cNvCxnSpPr>
          <p:nvPr/>
        </p:nvCxnSpPr>
        <p:spPr>
          <a:xfrm rot="5400000">
            <a:off x="4392278" y="4584258"/>
            <a:ext cx="1161900" cy="1021200"/>
          </a:xfrm>
          <a:prstGeom prst="bentConnector2">
            <a:avLst/>
          </a:prstGeom>
          <a:noFill/>
          <a:ln w="9525" cap="flat" cmpd="sng">
            <a:solidFill>
              <a:schemeClr val="dk1"/>
            </a:solidFill>
            <a:prstDash val="solid"/>
            <a:round/>
            <a:headEnd type="none" w="sm" len="sm"/>
            <a:tailEnd type="none" w="sm" len="sm"/>
          </a:ln>
        </p:spPr>
      </p:cxnSp>
      <p:grpSp>
        <p:nvGrpSpPr>
          <p:cNvPr id="1071" name="Google Shape;1071;p13"/>
          <p:cNvGrpSpPr/>
          <p:nvPr/>
        </p:nvGrpSpPr>
        <p:grpSpPr>
          <a:xfrm>
            <a:off x="3456809" y="5172996"/>
            <a:ext cx="1005840" cy="1005840"/>
            <a:chOff x="5007681" y="1974586"/>
            <a:chExt cx="1828800" cy="1828800"/>
          </a:xfrm>
        </p:grpSpPr>
        <p:sp>
          <p:nvSpPr>
            <p:cNvPr id="1070" name="Google Shape;1070;p13"/>
            <p:cNvSpPr/>
            <p:nvPr/>
          </p:nvSpPr>
          <p:spPr>
            <a:xfrm>
              <a:off x="5007681" y="1974586"/>
              <a:ext cx="1828800" cy="18288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72" name="Google Shape;1072;p13"/>
            <p:cNvSpPr/>
            <p:nvPr/>
          </p:nvSpPr>
          <p:spPr>
            <a:xfrm>
              <a:off x="5099121" y="2066026"/>
              <a:ext cx="1645920" cy="1645920"/>
            </a:xfrm>
            <a:prstGeom prst="donut">
              <a:avLst>
                <a:gd name="adj" fmla="val 3407"/>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73" name="Google Shape;1073;p13"/>
            <p:cNvSpPr/>
            <p:nvPr/>
          </p:nvSpPr>
          <p:spPr>
            <a:xfrm>
              <a:off x="5327721" y="2294626"/>
              <a:ext cx="1188720" cy="1188720"/>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4" name="Google Shape;1074;p13"/>
          <p:cNvGrpSpPr/>
          <p:nvPr/>
        </p:nvGrpSpPr>
        <p:grpSpPr>
          <a:xfrm>
            <a:off x="6630076" y="5169839"/>
            <a:ext cx="1005840" cy="1005840"/>
            <a:chOff x="5007681" y="1974586"/>
            <a:chExt cx="1828800" cy="1828800"/>
          </a:xfrm>
        </p:grpSpPr>
        <p:sp>
          <p:nvSpPr>
            <p:cNvPr id="1075" name="Google Shape;1075;p13"/>
            <p:cNvSpPr/>
            <p:nvPr/>
          </p:nvSpPr>
          <p:spPr>
            <a:xfrm>
              <a:off x="5007681" y="1974586"/>
              <a:ext cx="1828800" cy="1828800"/>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76" name="Google Shape;1076;p13"/>
            <p:cNvSpPr/>
            <p:nvPr/>
          </p:nvSpPr>
          <p:spPr>
            <a:xfrm>
              <a:off x="5099121" y="2066026"/>
              <a:ext cx="1645920" cy="1645920"/>
            </a:xfrm>
            <a:prstGeom prst="donut">
              <a:avLst>
                <a:gd name="adj" fmla="val 3407"/>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77" name="Google Shape;1077;p13"/>
            <p:cNvSpPr/>
            <p:nvPr/>
          </p:nvSpPr>
          <p:spPr>
            <a:xfrm>
              <a:off x="5327721" y="2294626"/>
              <a:ext cx="1188720" cy="1188720"/>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078" name="Google Shape;1078;p13"/>
          <p:cNvCxnSpPr>
            <a:stCxn id="1062" idx="2"/>
            <a:endCxn id="1075" idx="2"/>
          </p:cNvCxnSpPr>
          <p:nvPr/>
        </p:nvCxnSpPr>
        <p:spPr>
          <a:xfrm rot="-5400000" flipH="1">
            <a:off x="5477528" y="4520208"/>
            <a:ext cx="1158900" cy="1146300"/>
          </a:xfrm>
          <a:prstGeom prst="bentConnector2">
            <a:avLst/>
          </a:prstGeom>
          <a:noFill/>
          <a:ln w="9525" cap="flat" cmpd="sng">
            <a:solidFill>
              <a:schemeClr val="dk1"/>
            </a:solidFill>
            <a:prstDash val="solid"/>
            <a:round/>
            <a:headEnd type="none" w="sm" len="sm"/>
            <a:tailEnd type="none" w="sm" len="sm"/>
          </a:ln>
        </p:spPr>
      </p:cxnSp>
      <p:sp>
        <p:nvSpPr>
          <p:cNvPr id="1079" name="Google Shape;1079;p13"/>
          <p:cNvSpPr txBox="1"/>
          <p:nvPr/>
        </p:nvSpPr>
        <p:spPr>
          <a:xfrm>
            <a:off x="2142872" y="5109105"/>
            <a:ext cx="1459534"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DERIVED FROM BITCOIN</a:t>
            </a:r>
            <a:endParaRPr sz="2000" b="1">
              <a:solidFill>
                <a:schemeClr val="dk1"/>
              </a:solidFill>
              <a:latin typeface="Calibri"/>
              <a:ea typeface="Calibri"/>
              <a:cs typeface="Calibri"/>
              <a:sym typeface="Calibri"/>
            </a:endParaRPr>
          </a:p>
        </p:txBody>
      </p:sp>
      <p:sp>
        <p:nvSpPr>
          <p:cNvPr id="1080" name="Google Shape;1080;p13"/>
          <p:cNvSpPr txBox="1"/>
          <p:nvPr/>
        </p:nvSpPr>
        <p:spPr>
          <a:xfrm>
            <a:off x="7224392" y="5100940"/>
            <a:ext cx="2621042" cy="101566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a:solidFill>
                  <a:schemeClr val="dk1"/>
                </a:solidFill>
                <a:latin typeface="Calibri"/>
                <a:ea typeface="Calibri"/>
                <a:cs typeface="Calibri"/>
                <a:sym typeface="Calibri"/>
              </a:rPr>
              <a:t>DERIVED FROM ORIGINAL BLOCKCHAIN</a:t>
            </a:r>
            <a:endParaRPr sz="2000" b="1">
              <a:solidFill>
                <a:schemeClr val="dk1"/>
              </a:solidFill>
              <a:latin typeface="Calibri"/>
              <a:ea typeface="Calibri"/>
              <a:cs typeface="Calibri"/>
              <a:sym typeface="Calibri"/>
            </a:endParaRPr>
          </a:p>
        </p:txBody>
      </p:sp>
      <p:sp>
        <p:nvSpPr>
          <p:cNvPr id="1081" name="Google Shape;1081;p13"/>
          <p:cNvSpPr txBox="1"/>
          <p:nvPr/>
        </p:nvSpPr>
        <p:spPr>
          <a:xfrm>
            <a:off x="2128687" y="6134994"/>
            <a:ext cx="27943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E.g. Litecoin, Dogecoin</a:t>
            </a:r>
            <a:endParaRPr sz="1800">
              <a:solidFill>
                <a:schemeClr val="dk1"/>
              </a:solidFill>
              <a:latin typeface="Calibri"/>
              <a:ea typeface="Calibri"/>
              <a:cs typeface="Calibri"/>
              <a:sym typeface="Calibri"/>
            </a:endParaRPr>
          </a:p>
        </p:txBody>
      </p:sp>
      <p:sp>
        <p:nvSpPr>
          <p:cNvPr id="1082" name="Google Shape;1082;p13"/>
          <p:cNvSpPr txBox="1"/>
          <p:nvPr/>
        </p:nvSpPr>
        <p:spPr>
          <a:xfrm>
            <a:off x="7602619" y="6104582"/>
            <a:ext cx="25075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E.g. Ether, NXT </a:t>
            </a:r>
            <a:endParaRPr sz="1800">
              <a:solidFill>
                <a:schemeClr val="dk1"/>
              </a:solidFill>
              <a:latin typeface="Calibri"/>
              <a:ea typeface="Calibri"/>
              <a:cs typeface="Calibri"/>
              <a:sym typeface="Calibri"/>
            </a:endParaRPr>
          </a:p>
        </p:txBody>
      </p:sp>
      <p:sp>
        <p:nvSpPr>
          <p:cNvPr id="1083" name="Google Shape;1083;p13"/>
          <p:cNvSpPr txBox="1"/>
          <p:nvPr/>
        </p:nvSpPr>
        <p:spPr>
          <a:xfrm>
            <a:off x="10152198" y="2856054"/>
            <a:ext cx="152714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Utility Token</a:t>
            </a:r>
            <a:endParaRPr sz="2000" b="1">
              <a:solidFill>
                <a:schemeClr val="dk1"/>
              </a:solidFill>
              <a:latin typeface="Calibri"/>
              <a:ea typeface="Calibri"/>
              <a:cs typeface="Calibri"/>
              <a:sym typeface="Calibri"/>
            </a:endParaRPr>
          </a:p>
        </p:txBody>
      </p:sp>
      <p:sp>
        <p:nvSpPr>
          <p:cNvPr id="1084" name="Google Shape;1084;p13"/>
          <p:cNvSpPr txBox="1"/>
          <p:nvPr/>
        </p:nvSpPr>
        <p:spPr>
          <a:xfrm>
            <a:off x="10152198" y="3494719"/>
            <a:ext cx="187357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Security Token</a:t>
            </a:r>
            <a:endParaRPr sz="2000" b="1">
              <a:solidFill>
                <a:schemeClr val="dk1"/>
              </a:solidFill>
              <a:latin typeface="Calibri"/>
              <a:ea typeface="Calibri"/>
              <a:cs typeface="Calibri"/>
              <a:sym typeface="Calibri"/>
            </a:endParaRPr>
          </a:p>
        </p:txBody>
      </p:sp>
      <p:cxnSp>
        <p:nvCxnSpPr>
          <p:cNvPr id="1085" name="Google Shape;1085;p13"/>
          <p:cNvCxnSpPr>
            <a:endCxn id="1083" idx="1"/>
          </p:cNvCxnSpPr>
          <p:nvPr/>
        </p:nvCxnSpPr>
        <p:spPr>
          <a:xfrm rot="10800000" flipH="1">
            <a:off x="9538698" y="3056109"/>
            <a:ext cx="613500" cy="345600"/>
          </a:xfrm>
          <a:prstGeom prst="bentConnector3">
            <a:avLst>
              <a:gd name="adj1" fmla="val 50000"/>
            </a:avLst>
          </a:prstGeom>
          <a:noFill/>
          <a:ln w="9525" cap="flat" cmpd="sng">
            <a:solidFill>
              <a:schemeClr val="dk1"/>
            </a:solidFill>
            <a:prstDash val="solid"/>
            <a:round/>
            <a:headEnd type="none" w="sm" len="sm"/>
            <a:tailEnd type="none" w="sm" len="sm"/>
          </a:ln>
        </p:spPr>
      </p:cxnSp>
      <p:cxnSp>
        <p:nvCxnSpPr>
          <p:cNvPr id="1086" name="Google Shape;1086;p13"/>
          <p:cNvCxnSpPr>
            <a:stCxn id="1058" idx="6"/>
            <a:endCxn id="1084" idx="1"/>
          </p:cNvCxnSpPr>
          <p:nvPr/>
        </p:nvCxnSpPr>
        <p:spPr>
          <a:xfrm>
            <a:off x="9538670" y="3401669"/>
            <a:ext cx="613500" cy="293100"/>
          </a:xfrm>
          <a:prstGeom prst="bentConnector3">
            <a:avLst>
              <a:gd name="adj1" fmla="val 50000"/>
            </a:avLst>
          </a:prstGeom>
          <a:noFill/>
          <a:ln w="9525" cap="flat" cmpd="sng">
            <a:solidFill>
              <a:schemeClr val="dk1"/>
            </a:solidFill>
            <a:prstDash val="solid"/>
            <a:round/>
            <a:headEnd type="none" w="sm" len="sm"/>
            <a:tailEnd type="none" w="sm" len="sm"/>
          </a:ln>
        </p:spPr>
      </p:cxnSp>
      <p:sp>
        <p:nvSpPr>
          <p:cNvPr id="1087" name="Google Shape;1087;p13"/>
          <p:cNvSpPr/>
          <p:nvPr/>
        </p:nvSpPr>
        <p:spPr>
          <a:xfrm>
            <a:off x="472098" y="185115"/>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Cryptocurrency Types</a:t>
            </a:r>
            <a:endParaRPr sz="3600">
              <a:solidFill>
                <a:schemeClr val="dk1"/>
              </a:solidFill>
              <a:latin typeface="Calibri"/>
              <a:ea typeface="Calibri"/>
              <a:cs typeface="Calibri"/>
              <a:sym typeface="Calibri"/>
            </a:endParaRPr>
          </a:p>
        </p:txBody>
      </p:sp>
      <p:sp>
        <p:nvSpPr>
          <p:cNvPr id="1088" name="Google Shape;1088;p1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089" name="Google Shape;1089;p13"/>
          <p:cNvSpPr txBox="1">
            <a:spLocks noGrp="1"/>
          </p:cNvSpPr>
          <p:nvPr>
            <p:ph type="ftr" idx="11"/>
          </p:nvPr>
        </p:nvSpPr>
        <p:spPr>
          <a:xfrm>
            <a:off x="1727200" y="6335488"/>
            <a:ext cx="56163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090" name="Google Shape;1090;p1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4363f9508d_0_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247" name="Google Shape;247;g14363f9508d_0_0"/>
          <p:cNvPicPr preferRelativeResize="0"/>
          <p:nvPr/>
        </p:nvPicPr>
        <p:blipFill rotWithShape="1">
          <a:blip r:embed="rId3">
            <a:alphaModFix/>
          </a:blip>
          <a:srcRect t="13240" b="11532"/>
          <a:stretch/>
        </p:blipFill>
        <p:spPr>
          <a:xfrm>
            <a:off x="0" y="69675"/>
            <a:ext cx="12192000" cy="6858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4"/>
          <p:cNvSpPr/>
          <p:nvPr/>
        </p:nvSpPr>
        <p:spPr>
          <a:xfrm>
            <a:off x="472098" y="299411"/>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Cryptocurrency Eco-system Players</a:t>
            </a:r>
            <a:endParaRPr sz="3600">
              <a:solidFill>
                <a:schemeClr val="dk1"/>
              </a:solidFill>
              <a:latin typeface="Calibri"/>
              <a:ea typeface="Calibri"/>
              <a:cs typeface="Calibri"/>
              <a:sym typeface="Calibri"/>
            </a:endParaRPr>
          </a:p>
        </p:txBody>
      </p:sp>
      <p:sp>
        <p:nvSpPr>
          <p:cNvPr id="1096" name="Google Shape;1096;p14"/>
          <p:cNvSpPr/>
          <p:nvPr/>
        </p:nvSpPr>
        <p:spPr>
          <a:xfrm>
            <a:off x="944878" y="1020602"/>
            <a:ext cx="10641876" cy="35076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4000">
                <a:solidFill>
                  <a:schemeClr val="dk1"/>
                </a:solidFill>
                <a:latin typeface="Times New Roman"/>
                <a:ea typeface="Times New Roman"/>
                <a:cs typeface="Times New Roman"/>
                <a:sym typeface="Times New Roman"/>
              </a:rPr>
              <a:t> </a:t>
            </a:r>
            <a:endParaRPr/>
          </a:p>
          <a:p>
            <a:pPr marL="342900" marR="0" lvl="0" indent="-342900" algn="just" rtl="0">
              <a:lnSpc>
                <a:spcPct val="115000"/>
              </a:lnSpc>
              <a:spcBef>
                <a:spcPts val="1000"/>
              </a:spcBef>
              <a:spcAft>
                <a:spcPts val="0"/>
              </a:spcAft>
              <a:buClr>
                <a:schemeClr val="dk1"/>
              </a:buClr>
              <a:buSzPts val="2800"/>
              <a:buFont typeface="Calibri"/>
              <a:buAutoNum type="arabicParenR"/>
            </a:pPr>
            <a:r>
              <a:rPr lang="en-US" sz="2800">
                <a:solidFill>
                  <a:schemeClr val="dk1"/>
                </a:solidFill>
                <a:latin typeface="Times New Roman"/>
                <a:ea typeface="Times New Roman"/>
                <a:cs typeface="Times New Roman"/>
                <a:sym typeface="Times New Roman"/>
              </a:rPr>
              <a:t>Programmers/Developers: Miners   </a:t>
            </a:r>
            <a:endParaRPr/>
          </a:p>
          <a:p>
            <a:pPr marL="342900" marR="0" lvl="0" indent="-342900" algn="just" rtl="0">
              <a:lnSpc>
                <a:spcPct val="115000"/>
              </a:lnSpc>
              <a:spcBef>
                <a:spcPts val="1000"/>
              </a:spcBef>
              <a:spcAft>
                <a:spcPts val="0"/>
              </a:spcAft>
              <a:buClr>
                <a:schemeClr val="dk1"/>
              </a:buClr>
              <a:buSzPts val="2800"/>
              <a:buFont typeface="Calibri"/>
              <a:buAutoNum type="arabicParenR"/>
            </a:pPr>
            <a:r>
              <a:rPr lang="en-US" sz="2800">
                <a:solidFill>
                  <a:schemeClr val="dk1"/>
                </a:solidFill>
                <a:latin typeface="Times New Roman"/>
                <a:ea typeface="Times New Roman"/>
                <a:cs typeface="Times New Roman"/>
                <a:sym typeface="Times New Roman"/>
              </a:rPr>
              <a:t>Users </a:t>
            </a:r>
            <a:endParaRPr/>
          </a:p>
          <a:p>
            <a:pPr marL="342900" marR="0" lvl="0" indent="-342900" algn="just" rtl="0">
              <a:lnSpc>
                <a:spcPct val="115000"/>
              </a:lnSpc>
              <a:spcBef>
                <a:spcPts val="1000"/>
              </a:spcBef>
              <a:spcAft>
                <a:spcPts val="0"/>
              </a:spcAft>
              <a:buClr>
                <a:schemeClr val="dk1"/>
              </a:buClr>
              <a:buSzPts val="2800"/>
              <a:buFont typeface="Calibri"/>
              <a:buAutoNum type="arabicParenR"/>
            </a:pPr>
            <a:r>
              <a:rPr lang="en-US" sz="2800">
                <a:solidFill>
                  <a:schemeClr val="dk1"/>
                </a:solidFill>
                <a:latin typeface="Times New Roman"/>
                <a:ea typeface="Times New Roman"/>
                <a:cs typeface="Times New Roman"/>
                <a:sym typeface="Times New Roman"/>
              </a:rPr>
              <a:t>Merchants </a:t>
            </a:r>
            <a:endParaRPr/>
          </a:p>
          <a:p>
            <a:pPr marL="342900" marR="0" lvl="0" indent="-342900" algn="just" rtl="0">
              <a:lnSpc>
                <a:spcPct val="115000"/>
              </a:lnSpc>
              <a:spcBef>
                <a:spcPts val="1000"/>
              </a:spcBef>
              <a:spcAft>
                <a:spcPts val="0"/>
              </a:spcAft>
              <a:buClr>
                <a:schemeClr val="dk1"/>
              </a:buClr>
              <a:buSzPts val="2800"/>
              <a:buFont typeface="Calibri"/>
              <a:buAutoNum type="arabicParenR"/>
            </a:pPr>
            <a:r>
              <a:rPr lang="en-US" sz="2800">
                <a:solidFill>
                  <a:schemeClr val="dk1"/>
                </a:solidFill>
                <a:latin typeface="Times New Roman"/>
                <a:ea typeface="Times New Roman"/>
                <a:cs typeface="Times New Roman"/>
                <a:sym typeface="Times New Roman"/>
              </a:rPr>
              <a:t>Traders  </a:t>
            </a:r>
            <a:r>
              <a:rPr lang="en-US" sz="4000">
                <a:solidFill>
                  <a:schemeClr val="dk1"/>
                </a:solidFill>
                <a:latin typeface="Times New Roman"/>
                <a:ea typeface="Times New Roman"/>
                <a:cs typeface="Times New Roman"/>
                <a:sym typeface="Times New Roman"/>
              </a:rPr>
              <a:t> </a:t>
            </a:r>
            <a:endParaRPr/>
          </a:p>
        </p:txBody>
      </p:sp>
      <p:sp>
        <p:nvSpPr>
          <p:cNvPr id="1097" name="Google Shape;1097;p1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098" name="Google Shape;1098;p1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099" name="Google Shape;1099;p1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5"/>
          <p:cNvSpPr/>
          <p:nvPr/>
        </p:nvSpPr>
        <p:spPr>
          <a:xfrm>
            <a:off x="472098" y="152459"/>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Crypto Mining</a:t>
            </a:r>
            <a:endParaRPr sz="3600">
              <a:solidFill>
                <a:schemeClr val="dk1"/>
              </a:solidFill>
              <a:latin typeface="Calibri"/>
              <a:ea typeface="Calibri"/>
              <a:cs typeface="Calibri"/>
              <a:sym typeface="Calibri"/>
            </a:endParaRPr>
          </a:p>
        </p:txBody>
      </p:sp>
      <p:sp>
        <p:nvSpPr>
          <p:cNvPr id="1105" name="Google Shape;1105;p15"/>
          <p:cNvSpPr/>
          <p:nvPr/>
        </p:nvSpPr>
        <p:spPr>
          <a:xfrm>
            <a:off x="657496" y="942225"/>
            <a:ext cx="10641876" cy="5668218"/>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2400">
                <a:solidFill>
                  <a:schemeClr val="dk1"/>
                </a:solidFill>
                <a:latin typeface="Calibri"/>
                <a:ea typeface="Calibri"/>
                <a:cs typeface="Calibri"/>
                <a:sym typeface="Calibri"/>
              </a:rPr>
              <a:t>Miners generate wealth through mining. A miner needs to have some level of technical knowledge and expertise in setting up computing software and equipment.  Blockchains vary in the mining systems that they use.  However, they all have some form of a consensus algorithm and an incentive system.  </a:t>
            </a:r>
            <a:endParaRPr sz="2400">
              <a:solidFill>
                <a:schemeClr val="dk1"/>
              </a:solidFill>
              <a:latin typeface="Calibri"/>
              <a:ea typeface="Calibri"/>
              <a:cs typeface="Calibri"/>
              <a:sym typeface="Calibri"/>
            </a:endParaRPr>
          </a:p>
          <a:p>
            <a:pPr marL="0" marR="0" lvl="0" indent="0" algn="l" rtl="0">
              <a:spcBef>
                <a:spcPts val="1000"/>
              </a:spcBef>
              <a:spcAft>
                <a:spcPts val="0"/>
              </a:spcAft>
              <a:buNone/>
            </a:pPr>
            <a:r>
              <a:rPr lang="en-US" sz="2400">
                <a:solidFill>
                  <a:schemeClr val="dk1"/>
                </a:solidFill>
                <a:latin typeface="Calibri"/>
                <a:ea typeface="Calibri"/>
                <a:cs typeface="Calibri"/>
                <a:sym typeface="Calibri"/>
              </a:rPr>
              <a:t>There are two types of miners: those who go solo called solo miners and those who collaborate with others, referred to as pool miners. </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There are different types of mining based on the processors or equipment used by the miner:</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CPU Mining</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GPU Mining</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ASIC Mining</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Cloud Mining</a:t>
            </a:r>
            <a:endParaRPr sz="2400">
              <a:solidFill>
                <a:schemeClr val="dk1"/>
              </a:solidFill>
              <a:latin typeface="Calibri"/>
              <a:ea typeface="Calibri"/>
              <a:cs typeface="Calibri"/>
              <a:sym typeface="Calibri"/>
            </a:endParaRPr>
          </a:p>
        </p:txBody>
      </p:sp>
      <p:sp>
        <p:nvSpPr>
          <p:cNvPr id="1106" name="Google Shape;1106;p15"/>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107" name="Google Shape;1107;p15"/>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108" name="Google Shape;1108;p15"/>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6"/>
          <p:cNvSpPr/>
          <p:nvPr/>
        </p:nvSpPr>
        <p:spPr>
          <a:xfrm>
            <a:off x="472098" y="46327"/>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Airdrop</a:t>
            </a:r>
            <a:endParaRPr sz="3600">
              <a:solidFill>
                <a:schemeClr val="dk1"/>
              </a:solidFill>
              <a:latin typeface="Calibri"/>
              <a:ea typeface="Calibri"/>
              <a:cs typeface="Calibri"/>
              <a:sym typeface="Calibri"/>
            </a:endParaRPr>
          </a:p>
        </p:txBody>
      </p:sp>
      <p:sp>
        <p:nvSpPr>
          <p:cNvPr id="1114" name="Google Shape;1114;p16"/>
          <p:cNvSpPr/>
          <p:nvPr/>
        </p:nvSpPr>
        <p:spPr>
          <a:xfrm>
            <a:off x="605244" y="789800"/>
            <a:ext cx="11586756"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Airdrop</a:t>
            </a:r>
            <a:r>
              <a:rPr lang="en-US" sz="2400">
                <a:solidFill>
                  <a:schemeClr val="dk1"/>
                </a:solidFill>
                <a:latin typeface="Calibri"/>
                <a:ea typeface="Calibri"/>
                <a:cs typeface="Calibri"/>
                <a:sym typeface="Calibri"/>
              </a:rPr>
              <a:t> is a promotional activity aimed at spreading awareness among the blockchain community.  It is a distribution event where a blockchain project distributes free coins or tokens to wallet addresses to create a market for the project and create a buzz among investors.</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The various benefits of airdrops to the blockchain enterprise are:</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Marketing and Hype  </a:t>
            </a: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Rewarding Loyalty Supporters and Investors  </a:t>
            </a: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Wider and Even Distribution of Tokens  </a:t>
            </a: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Lead Database Generation</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Cryptocurrency airdrops are done in two ways – a surprise airdrop or a planned airdrop.</a:t>
            </a:r>
            <a:endParaRPr/>
          </a:p>
        </p:txBody>
      </p:sp>
      <p:sp>
        <p:nvSpPr>
          <p:cNvPr id="1115" name="Google Shape;1115;p16"/>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116" name="Google Shape;1116;p16"/>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117" name="Google Shape;1117;p16"/>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7"/>
          <p:cNvSpPr/>
          <p:nvPr/>
        </p:nvSpPr>
        <p:spPr>
          <a:xfrm>
            <a:off x="472098" y="46327"/>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Coin Burning</a:t>
            </a:r>
            <a:endParaRPr sz="3600">
              <a:solidFill>
                <a:schemeClr val="dk1"/>
              </a:solidFill>
              <a:latin typeface="Calibri"/>
              <a:ea typeface="Calibri"/>
              <a:cs typeface="Calibri"/>
              <a:sym typeface="Calibri"/>
            </a:endParaRPr>
          </a:p>
        </p:txBody>
      </p:sp>
      <p:sp>
        <p:nvSpPr>
          <p:cNvPr id="1123" name="Google Shape;1123;p17"/>
          <p:cNvSpPr/>
          <p:nvPr/>
        </p:nvSpPr>
        <p:spPr>
          <a:xfrm>
            <a:off x="236964" y="789800"/>
            <a:ext cx="11506546"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Token or Coin Burning is a process of permanently removing coins out of circulation to reduce the total supply.  The coin is considered to be burned when it is sent to an unspendable public address, known as an </a:t>
            </a:r>
            <a:r>
              <a:rPr lang="en-US" sz="2800" b="1">
                <a:solidFill>
                  <a:schemeClr val="dk1"/>
                </a:solidFill>
                <a:latin typeface="Calibri"/>
                <a:ea typeface="Calibri"/>
                <a:cs typeface="Calibri"/>
                <a:sym typeface="Calibri"/>
              </a:rPr>
              <a:t>eater address</a:t>
            </a:r>
            <a:r>
              <a:rPr lang="en-US" sz="2800">
                <a:solidFill>
                  <a:schemeClr val="dk1"/>
                </a:solidFill>
                <a:latin typeface="Calibri"/>
                <a:ea typeface="Calibri"/>
                <a:cs typeface="Calibri"/>
                <a:sym typeface="Calibri"/>
              </a:rPr>
              <a:t>, which does not have an operable private key associated with it. </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The key purpose of burning coins:</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To Reward Investors</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To destroy unsold ICO tokens</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To decentralize mining opportunity (Proof-of-Burn) </a:t>
            </a:r>
            <a:r>
              <a:rPr lang="en-US" sz="3200">
                <a:solidFill>
                  <a:schemeClr val="dk1"/>
                </a:solidFill>
                <a:latin typeface="Calibri"/>
                <a:ea typeface="Calibri"/>
                <a:cs typeface="Calibri"/>
                <a:sym typeface="Calibri"/>
              </a:rPr>
              <a:t> </a:t>
            </a:r>
            <a:endParaRPr/>
          </a:p>
        </p:txBody>
      </p:sp>
      <p:sp>
        <p:nvSpPr>
          <p:cNvPr id="1124" name="Google Shape;1124;p17"/>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125" name="Google Shape;1125;p17"/>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126" name="Google Shape;1126;p17"/>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8"/>
          <p:cNvSpPr/>
          <p:nvPr/>
        </p:nvSpPr>
        <p:spPr>
          <a:xfrm>
            <a:off x="472098" y="46327"/>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Cryptocurrency Safety</a:t>
            </a:r>
            <a:endParaRPr sz="3600">
              <a:solidFill>
                <a:schemeClr val="dk1"/>
              </a:solidFill>
              <a:latin typeface="Calibri"/>
              <a:ea typeface="Calibri"/>
              <a:cs typeface="Calibri"/>
              <a:sym typeface="Calibri"/>
            </a:endParaRPr>
          </a:p>
        </p:txBody>
      </p:sp>
      <p:sp>
        <p:nvSpPr>
          <p:cNvPr id="1132" name="Google Shape;1132;p18"/>
          <p:cNvSpPr/>
          <p:nvPr/>
        </p:nvSpPr>
        <p:spPr>
          <a:xfrm>
            <a:off x="236964" y="789800"/>
            <a:ext cx="11955036"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Best practice in using Exchanges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Choose regulated exchanges that have safety and security measures in place.  Binance, Bittrex, and Coinbase are popular crypto exchanges.</a:t>
            </a:r>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Storing Cryptocurrency</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Store your crypto in desktop or mobile wallets if short-term and in paper and hardware wallets if long-term.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Use wallets from reputable sources. </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Transaction Safety</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Study the transaction requirements of a cryptocurrency carefully as they may indicate the security precautions to be taken.</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Enable Security Measures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Protect wallets and backups with strong passwords.  </a:t>
            </a:r>
            <a:endParaRPr/>
          </a:p>
        </p:txBody>
      </p:sp>
      <p:sp>
        <p:nvSpPr>
          <p:cNvPr id="1133" name="Google Shape;1133;p18"/>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134" name="Google Shape;1134;p18"/>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135" name="Google Shape;1135;p18"/>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9"/>
        <p:cNvGrpSpPr/>
        <p:nvPr/>
      </p:nvGrpSpPr>
      <p:grpSpPr>
        <a:xfrm>
          <a:off x="0" y="0"/>
          <a:ext cx="0" cy="0"/>
          <a:chOff x="0" y="0"/>
          <a:chExt cx="0" cy="0"/>
        </a:xfrm>
      </p:grpSpPr>
      <p:sp>
        <p:nvSpPr>
          <p:cNvPr id="1140" name="Google Shape;1140;p19"/>
          <p:cNvSpPr/>
          <p:nvPr/>
        </p:nvSpPr>
        <p:spPr>
          <a:xfrm>
            <a:off x="472098" y="46327"/>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Cryptocurrency Regulations</a:t>
            </a:r>
            <a:endParaRPr sz="3600">
              <a:solidFill>
                <a:schemeClr val="dk1"/>
              </a:solidFill>
              <a:latin typeface="Calibri"/>
              <a:ea typeface="Calibri"/>
              <a:cs typeface="Calibri"/>
              <a:sym typeface="Calibri"/>
            </a:endParaRPr>
          </a:p>
        </p:txBody>
      </p:sp>
      <p:pic>
        <p:nvPicPr>
          <p:cNvPr id="1141" name="Google Shape;1141;p19"/>
          <p:cNvPicPr preferRelativeResize="0"/>
          <p:nvPr/>
        </p:nvPicPr>
        <p:blipFill rotWithShape="1">
          <a:blip r:embed="rId3">
            <a:alphaModFix/>
          </a:blip>
          <a:srcRect/>
          <a:stretch/>
        </p:blipFill>
        <p:spPr>
          <a:xfrm>
            <a:off x="1294763" y="789800"/>
            <a:ext cx="9233899" cy="6224954"/>
          </a:xfrm>
          <a:prstGeom prst="rect">
            <a:avLst/>
          </a:prstGeom>
          <a:noFill/>
          <a:ln>
            <a:noFill/>
          </a:ln>
        </p:spPr>
      </p:pic>
      <p:sp>
        <p:nvSpPr>
          <p:cNvPr id="1142" name="Google Shape;1142;p19"/>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143" name="Google Shape;1143;p19"/>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144" name="Google Shape;1144;p19"/>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125</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4363f9508d_0_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254" name="Google Shape;254;g14363f9508d_0_6"/>
          <p:cNvPicPr preferRelativeResize="0"/>
          <p:nvPr/>
        </p:nvPicPr>
        <p:blipFill rotWithShape="1">
          <a:blip r:embed="rId3">
            <a:alphaModFix/>
          </a:blip>
          <a:srcRect t="14108" r="1019" b="21175"/>
          <a:stretch/>
        </p:blipFill>
        <p:spPr>
          <a:xfrm>
            <a:off x="87075" y="87075"/>
            <a:ext cx="12017851"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14363f9508d_0_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61" name="Google Shape;261;g14363f9508d_0_11"/>
          <p:cNvPicPr preferRelativeResize="0"/>
          <p:nvPr/>
        </p:nvPicPr>
        <p:blipFill rotWithShape="1">
          <a:blip r:embed="rId3">
            <a:alphaModFix/>
          </a:blip>
          <a:srcRect t="15214" r="1632" b="20344"/>
          <a:stretch/>
        </p:blipFill>
        <p:spPr>
          <a:xfrm>
            <a:off x="152400" y="209000"/>
            <a:ext cx="11882849" cy="6512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14363f9508d_0_1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268" name="Google Shape;268;g14363f9508d_0_18"/>
          <p:cNvPicPr preferRelativeResize="0"/>
          <p:nvPr/>
        </p:nvPicPr>
        <p:blipFill rotWithShape="1">
          <a:blip r:embed="rId3">
            <a:alphaModFix/>
          </a:blip>
          <a:srcRect l="1501" t="14116" r="2252" b="19512"/>
          <a:stretch/>
        </p:blipFill>
        <p:spPr>
          <a:xfrm>
            <a:off x="104500" y="121925"/>
            <a:ext cx="12087501"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4363f9508d_0_2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75" name="Google Shape;275;g14363f9508d_0_23"/>
          <p:cNvPicPr preferRelativeResize="0"/>
          <p:nvPr/>
        </p:nvPicPr>
        <p:blipFill rotWithShape="1">
          <a:blip r:embed="rId3">
            <a:alphaModFix/>
          </a:blip>
          <a:srcRect l="877" t="13564" r="2671" b="20619"/>
          <a:stretch/>
        </p:blipFill>
        <p:spPr>
          <a:xfrm>
            <a:off x="121925" y="156750"/>
            <a:ext cx="12070075" cy="6564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4363f9508d_0_2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82" name="Google Shape;282;g14363f9508d_0_28"/>
          <p:cNvPicPr preferRelativeResize="0"/>
          <p:nvPr/>
        </p:nvPicPr>
        <p:blipFill rotWithShape="1">
          <a:blip r:embed="rId3">
            <a:alphaModFix/>
          </a:blip>
          <a:srcRect l="1293" t="13839" r="2874" b="22821"/>
          <a:stretch/>
        </p:blipFill>
        <p:spPr>
          <a:xfrm>
            <a:off x="261250" y="174175"/>
            <a:ext cx="11774001" cy="654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14363f9508d_0_3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89" name="Google Shape;289;g14363f9508d_0_33"/>
          <p:cNvPicPr preferRelativeResize="0"/>
          <p:nvPr/>
        </p:nvPicPr>
        <p:blipFill rotWithShape="1">
          <a:blip r:embed="rId3">
            <a:alphaModFix/>
          </a:blip>
          <a:srcRect t="14666" r="3081" b="18967"/>
          <a:stretch/>
        </p:blipFill>
        <p:spPr>
          <a:xfrm>
            <a:off x="0" y="0"/>
            <a:ext cx="12122324"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4363f9508d_0_3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96" name="Google Shape;296;g14363f9508d_0_38"/>
          <p:cNvSpPr txBox="1"/>
          <p:nvPr/>
        </p:nvSpPr>
        <p:spPr>
          <a:xfrm>
            <a:off x="104525" y="139350"/>
            <a:ext cx="121920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100"/>
              <a:t>https://demoblockchain.org/block</a:t>
            </a:r>
            <a:endParaRPr sz="5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grpSp>
        <p:nvGrpSpPr>
          <p:cNvPr id="99" name="Google Shape;99;p2"/>
          <p:cNvGrpSpPr/>
          <p:nvPr/>
        </p:nvGrpSpPr>
        <p:grpSpPr>
          <a:xfrm>
            <a:off x="539376" y="517567"/>
            <a:ext cx="11182480" cy="5394953"/>
            <a:chOff x="377780" y="-112396"/>
            <a:chExt cx="11361753" cy="5470904"/>
          </a:xfrm>
        </p:grpSpPr>
        <p:grpSp>
          <p:nvGrpSpPr>
            <p:cNvPr id="100" name="Google Shape;100;p2"/>
            <p:cNvGrpSpPr/>
            <p:nvPr/>
          </p:nvGrpSpPr>
          <p:grpSpPr>
            <a:xfrm>
              <a:off x="377780" y="1248527"/>
              <a:ext cx="10584851" cy="3029830"/>
              <a:chOff x="709" y="730053"/>
              <a:chExt cx="10584851" cy="3029830"/>
            </a:xfrm>
          </p:grpSpPr>
          <p:sp>
            <p:nvSpPr>
              <p:cNvPr id="101" name="Google Shape;101;p2"/>
              <p:cNvSpPr/>
              <p:nvPr/>
            </p:nvSpPr>
            <p:spPr>
              <a:xfrm>
                <a:off x="709" y="1937710"/>
                <a:ext cx="1001727" cy="1001727"/>
              </a:xfrm>
              <a:prstGeom prst="donut">
                <a:avLst>
                  <a:gd name="adj" fmla="val 20000"/>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3900000">
                <a:off x="353673" y="1121098"/>
                <a:ext cx="1245258" cy="6001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txBox="1"/>
              <p:nvPr/>
            </p:nvSpPr>
            <p:spPr>
              <a:xfrm rot="-3900000">
                <a:off x="353673" y="1121098"/>
                <a:ext cx="1245258" cy="600118"/>
              </a:xfrm>
              <a:prstGeom prst="rect">
                <a:avLst/>
              </a:prstGeom>
              <a:noFill/>
              <a:ln>
                <a:noFill/>
              </a:ln>
            </p:spPr>
            <p:txBody>
              <a:bodyPr spcFirstLastPara="1" wrap="square" lIns="50800" tIns="0" rIns="0" bIns="0" anchor="ctr" anchorCtr="0">
                <a:noAutofit/>
              </a:bodyPr>
              <a:lstStyle/>
              <a:p>
                <a:pPr marL="0" marR="0" lvl="0" indent="0" algn="ctr" rtl="0">
                  <a:lnSpc>
                    <a:spcPct val="90000"/>
                  </a:lnSpc>
                  <a:spcBef>
                    <a:spcPts val="0"/>
                  </a:spcBef>
                  <a:spcAft>
                    <a:spcPts val="0"/>
                  </a:spcAft>
                  <a:buNone/>
                </a:pPr>
                <a:endParaRPr sz="2000" b="1" i="0" u="none" strike="noStrike" cap="none">
                  <a:solidFill>
                    <a:schemeClr val="dk1"/>
                  </a:solidFill>
                  <a:latin typeface="Calibri"/>
                  <a:ea typeface="Calibri"/>
                  <a:cs typeface="Calibri"/>
                  <a:sym typeface="Calibri"/>
                </a:endParaRPr>
              </a:p>
            </p:txBody>
          </p:sp>
          <p:sp>
            <p:nvSpPr>
              <p:cNvPr id="104" name="Google Shape;104;p2"/>
              <p:cNvSpPr/>
              <p:nvPr/>
            </p:nvSpPr>
            <p:spPr>
              <a:xfrm>
                <a:off x="1077891" y="2178594"/>
                <a:ext cx="519960" cy="519960"/>
              </a:xfrm>
              <a:prstGeom prst="ellipse">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3900000">
                <a:off x="462069" y="2902296"/>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txBox="1"/>
              <p:nvPr/>
            </p:nvSpPr>
            <p:spPr>
              <a:xfrm rot="-3900000">
                <a:off x="462069" y="2902296"/>
                <a:ext cx="1077207" cy="519389"/>
              </a:xfrm>
              <a:prstGeom prst="rect">
                <a:avLst/>
              </a:prstGeom>
              <a:noFill/>
              <a:ln>
                <a:noFill/>
              </a:ln>
            </p:spPr>
            <p:txBody>
              <a:bodyPr spcFirstLastPara="1" wrap="square" lIns="0" tIns="0" rIns="182875" bIns="0" anchor="ctr" anchorCtr="0">
                <a:noAutofit/>
              </a:bodyPr>
              <a:lstStyle/>
              <a:p>
                <a:pPr marL="0" marR="0" lvl="0" indent="0" algn="r" rtl="0">
                  <a:lnSpc>
                    <a:spcPct val="90000"/>
                  </a:lnSpc>
                  <a:spcBef>
                    <a:spcPts val="0"/>
                  </a:spcBef>
                  <a:spcAft>
                    <a:spcPts val="0"/>
                  </a:spcAft>
                  <a:buNone/>
                </a:pPr>
                <a:endParaRPr sz="3600" b="0" i="0" u="none" strike="noStrike" cap="none">
                  <a:solidFill>
                    <a:schemeClr val="dk1"/>
                  </a:solidFill>
                  <a:latin typeface="Calibri"/>
                  <a:ea typeface="Calibri"/>
                  <a:cs typeface="Calibri"/>
                  <a:sym typeface="Calibri"/>
                </a:endParaRPr>
              </a:p>
            </p:txBody>
          </p:sp>
          <p:sp>
            <p:nvSpPr>
              <p:cNvPr id="107" name="Google Shape;107;p2"/>
              <p:cNvSpPr/>
              <p:nvPr/>
            </p:nvSpPr>
            <p:spPr>
              <a:xfrm rot="-3900000">
                <a:off x="1136465" y="1455463"/>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673224" y="2178594"/>
                <a:ext cx="519960" cy="519960"/>
              </a:xfrm>
              <a:prstGeom prst="ellipse">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3900000">
                <a:off x="1057403" y="2902296"/>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txBox="1"/>
              <p:nvPr/>
            </p:nvSpPr>
            <p:spPr>
              <a:xfrm rot="-3900000">
                <a:off x="1057403" y="2902296"/>
                <a:ext cx="1077207" cy="519389"/>
              </a:xfrm>
              <a:prstGeom prst="rect">
                <a:avLst/>
              </a:prstGeom>
              <a:noFill/>
              <a:ln>
                <a:noFill/>
              </a:ln>
            </p:spPr>
            <p:txBody>
              <a:bodyPr spcFirstLastPara="1" wrap="square" lIns="0" tIns="0" rIns="182875" bIns="0" anchor="ctr" anchorCtr="0">
                <a:noAutofit/>
              </a:bodyPr>
              <a:lstStyle/>
              <a:p>
                <a:pPr marL="0" marR="0" lvl="0" indent="0" algn="r" rtl="0">
                  <a:lnSpc>
                    <a:spcPct val="90000"/>
                  </a:lnSpc>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1" name="Google Shape;111;p2"/>
              <p:cNvSpPr/>
              <p:nvPr/>
            </p:nvSpPr>
            <p:spPr>
              <a:xfrm rot="-3900000">
                <a:off x="1731798" y="1455463"/>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268558" y="2178594"/>
                <a:ext cx="519960" cy="519960"/>
              </a:xfrm>
              <a:prstGeom prst="ellipse">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3900000">
                <a:off x="1652736" y="2902296"/>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txBox="1"/>
              <p:nvPr/>
            </p:nvSpPr>
            <p:spPr>
              <a:xfrm rot="-3900000">
                <a:off x="1652736" y="2902296"/>
                <a:ext cx="1077207" cy="519389"/>
              </a:xfrm>
              <a:prstGeom prst="rect">
                <a:avLst/>
              </a:prstGeom>
              <a:noFill/>
              <a:ln>
                <a:noFill/>
              </a:ln>
            </p:spPr>
            <p:txBody>
              <a:bodyPr spcFirstLastPara="1" wrap="square" lIns="0" tIns="0" rIns="182875" bIns="0" anchor="ctr" anchorCtr="0">
                <a:noAutofit/>
              </a:bodyPr>
              <a:lstStyle/>
              <a:p>
                <a:pPr marL="0" marR="0" lvl="0" indent="0" algn="r" rtl="0">
                  <a:lnSpc>
                    <a:spcPct val="90000"/>
                  </a:lnSpc>
                  <a:spcBef>
                    <a:spcPts val="0"/>
                  </a:spcBef>
                  <a:spcAft>
                    <a:spcPts val="0"/>
                  </a:spcAft>
                  <a:buNone/>
                </a:pPr>
                <a:endParaRPr sz="3600" b="0" i="0" u="none" strike="noStrike" cap="none">
                  <a:solidFill>
                    <a:schemeClr val="dk1"/>
                  </a:solidFill>
                  <a:latin typeface="Calibri"/>
                  <a:ea typeface="Calibri"/>
                  <a:cs typeface="Calibri"/>
                  <a:sym typeface="Calibri"/>
                </a:endParaRPr>
              </a:p>
            </p:txBody>
          </p:sp>
          <p:sp>
            <p:nvSpPr>
              <p:cNvPr id="115" name="Google Shape;115;p2"/>
              <p:cNvSpPr/>
              <p:nvPr/>
            </p:nvSpPr>
            <p:spPr>
              <a:xfrm rot="-3900000">
                <a:off x="2327132" y="1455463"/>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863972" y="1937710"/>
                <a:ext cx="1001727" cy="1001727"/>
              </a:xfrm>
              <a:prstGeom prst="donut">
                <a:avLst>
                  <a:gd name="adj" fmla="val 20000"/>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3900000">
                <a:off x="3216935" y="1121098"/>
                <a:ext cx="1245258" cy="6001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txBox="1"/>
              <p:nvPr/>
            </p:nvSpPr>
            <p:spPr>
              <a:xfrm rot="-3900000">
                <a:off x="3216935" y="1121098"/>
                <a:ext cx="1245258" cy="600118"/>
              </a:xfrm>
              <a:prstGeom prst="rect">
                <a:avLst/>
              </a:prstGeom>
              <a:noFill/>
              <a:ln>
                <a:noFill/>
              </a:ln>
            </p:spPr>
            <p:txBody>
              <a:bodyPr spcFirstLastPara="1" wrap="square" lIns="50800" tIns="0" rIns="0" bIns="0" anchor="ctr" anchorCtr="0">
                <a:noAutofit/>
              </a:bodyPr>
              <a:lstStyle/>
              <a:p>
                <a:pPr marL="0" marR="0" lvl="0" indent="0" algn="ctr" rtl="0">
                  <a:lnSpc>
                    <a:spcPct val="90000"/>
                  </a:lnSpc>
                  <a:spcBef>
                    <a:spcPts val="0"/>
                  </a:spcBef>
                  <a:spcAft>
                    <a:spcPts val="0"/>
                  </a:spcAft>
                  <a:buNone/>
                </a:pPr>
                <a:r>
                  <a:rPr lang="en-US" sz="2000" b="1" i="0" u="none" strike="noStrike" cap="none">
                    <a:solidFill>
                      <a:schemeClr val="dk1"/>
                    </a:solidFill>
                    <a:latin typeface="Calibri"/>
                    <a:ea typeface="Calibri"/>
                    <a:cs typeface="Calibri"/>
                    <a:sym typeface="Calibri"/>
                  </a:rPr>
                  <a:t>Banking System</a:t>
                </a:r>
                <a:endParaRPr sz="2000" b="1" i="0" u="none" strike="noStrike" cap="none">
                  <a:solidFill>
                    <a:schemeClr val="dk1"/>
                  </a:solidFill>
                  <a:latin typeface="Calibri"/>
                  <a:ea typeface="Calibri"/>
                  <a:cs typeface="Calibri"/>
                  <a:sym typeface="Calibri"/>
                </a:endParaRPr>
              </a:p>
            </p:txBody>
          </p:sp>
          <p:sp>
            <p:nvSpPr>
              <p:cNvPr id="119" name="Google Shape;119;p2"/>
              <p:cNvSpPr/>
              <p:nvPr/>
            </p:nvSpPr>
            <p:spPr>
              <a:xfrm>
                <a:off x="3941153" y="2178594"/>
                <a:ext cx="519960" cy="519960"/>
              </a:xfrm>
              <a:prstGeom prst="ellipse">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3900000">
                <a:off x="3325331" y="2902296"/>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txBox="1"/>
              <p:nvPr/>
            </p:nvSpPr>
            <p:spPr>
              <a:xfrm rot="-3900000">
                <a:off x="3325331" y="2902296"/>
                <a:ext cx="1077207" cy="519389"/>
              </a:xfrm>
              <a:prstGeom prst="rect">
                <a:avLst/>
              </a:prstGeom>
              <a:noFill/>
              <a:ln>
                <a:noFill/>
              </a:ln>
            </p:spPr>
            <p:txBody>
              <a:bodyPr spcFirstLastPara="1" wrap="square" lIns="0" tIns="0" rIns="182875" bIns="0" anchor="ctr" anchorCtr="0">
                <a:noAutofit/>
              </a:bodyPr>
              <a:lstStyle/>
              <a:p>
                <a:pPr marL="0" marR="0" lvl="0" indent="0" algn="r" rtl="0">
                  <a:lnSpc>
                    <a:spcPct val="90000"/>
                  </a:lnSpc>
                  <a:spcBef>
                    <a:spcPts val="0"/>
                  </a:spcBef>
                  <a:spcAft>
                    <a:spcPts val="0"/>
                  </a:spcAft>
                  <a:buNone/>
                </a:pPr>
                <a:endParaRPr sz="3600" b="0" i="0" u="none" strike="noStrike" cap="none">
                  <a:solidFill>
                    <a:schemeClr val="dk1"/>
                  </a:solidFill>
                  <a:latin typeface="Calibri"/>
                  <a:ea typeface="Calibri"/>
                  <a:cs typeface="Calibri"/>
                  <a:sym typeface="Calibri"/>
                </a:endParaRPr>
              </a:p>
            </p:txBody>
          </p:sp>
          <p:sp>
            <p:nvSpPr>
              <p:cNvPr id="122" name="Google Shape;122;p2"/>
              <p:cNvSpPr/>
              <p:nvPr/>
            </p:nvSpPr>
            <p:spPr>
              <a:xfrm rot="-3900000">
                <a:off x="3999727" y="1455463"/>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536567" y="1937710"/>
                <a:ext cx="1001727" cy="1001727"/>
              </a:xfrm>
              <a:prstGeom prst="donut">
                <a:avLst>
                  <a:gd name="adj" fmla="val 20000"/>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3900000">
                <a:off x="4889530" y="1121098"/>
                <a:ext cx="1245258" cy="6001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txBox="1"/>
              <p:nvPr/>
            </p:nvSpPr>
            <p:spPr>
              <a:xfrm rot="-3900000">
                <a:off x="4889530" y="1121098"/>
                <a:ext cx="1245258" cy="60011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2000" b="1" i="0" u="none" strike="noStrike" cap="none">
                  <a:solidFill>
                    <a:schemeClr val="dk1"/>
                  </a:solidFill>
                  <a:latin typeface="Calibri"/>
                  <a:ea typeface="Calibri"/>
                  <a:cs typeface="Calibri"/>
                  <a:sym typeface="Calibri"/>
                </a:endParaRPr>
              </a:p>
            </p:txBody>
          </p:sp>
          <p:sp>
            <p:nvSpPr>
              <p:cNvPr id="126" name="Google Shape;126;p2"/>
              <p:cNvSpPr/>
              <p:nvPr/>
            </p:nvSpPr>
            <p:spPr>
              <a:xfrm>
                <a:off x="5613748" y="2178594"/>
                <a:ext cx="519960" cy="519960"/>
              </a:xfrm>
              <a:prstGeom prst="ellipse">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rot="-3900000">
                <a:off x="4997926" y="2902296"/>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txBox="1"/>
              <p:nvPr/>
            </p:nvSpPr>
            <p:spPr>
              <a:xfrm rot="-3900000">
                <a:off x="4997926" y="2902296"/>
                <a:ext cx="1077207" cy="519389"/>
              </a:xfrm>
              <a:prstGeom prst="rect">
                <a:avLst/>
              </a:prstGeom>
              <a:noFill/>
              <a:ln>
                <a:noFill/>
              </a:ln>
            </p:spPr>
            <p:txBody>
              <a:bodyPr spcFirstLastPara="1" wrap="square" lIns="0" tIns="0" rIns="182875" bIns="0" anchor="ctr" anchorCtr="0">
                <a:noAutofit/>
              </a:bodyPr>
              <a:lstStyle/>
              <a:p>
                <a:pPr marL="0" marR="0" lvl="0" indent="0" algn="r" rtl="0">
                  <a:lnSpc>
                    <a:spcPct val="90000"/>
                  </a:lnSpc>
                  <a:spcBef>
                    <a:spcPts val="0"/>
                  </a:spcBef>
                  <a:spcAft>
                    <a:spcPts val="0"/>
                  </a:spcAft>
                  <a:buNone/>
                </a:pPr>
                <a:endParaRPr sz="3600" b="0" i="0" u="none" strike="noStrike" cap="none">
                  <a:solidFill>
                    <a:schemeClr val="dk1"/>
                  </a:solidFill>
                  <a:latin typeface="Calibri"/>
                  <a:ea typeface="Calibri"/>
                  <a:cs typeface="Calibri"/>
                  <a:sym typeface="Calibri"/>
                </a:endParaRPr>
              </a:p>
            </p:txBody>
          </p:sp>
          <p:sp>
            <p:nvSpPr>
              <p:cNvPr id="129" name="Google Shape;129;p2"/>
              <p:cNvSpPr/>
              <p:nvPr/>
            </p:nvSpPr>
            <p:spPr>
              <a:xfrm rot="-3900000">
                <a:off x="5672322" y="1455463"/>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209082" y="2178594"/>
                <a:ext cx="519960" cy="519960"/>
              </a:xfrm>
              <a:prstGeom prst="ellipse">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rot="-3900000">
                <a:off x="5593260" y="2902296"/>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txBox="1"/>
              <p:nvPr/>
            </p:nvSpPr>
            <p:spPr>
              <a:xfrm rot="-3900000">
                <a:off x="5593260" y="2902296"/>
                <a:ext cx="1077207" cy="519389"/>
              </a:xfrm>
              <a:prstGeom prst="rect">
                <a:avLst/>
              </a:prstGeom>
              <a:noFill/>
              <a:ln>
                <a:noFill/>
              </a:ln>
            </p:spPr>
            <p:txBody>
              <a:bodyPr spcFirstLastPara="1" wrap="square" lIns="0" tIns="0" rIns="182875" bIns="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dk1"/>
                    </a:solidFill>
                    <a:latin typeface="Calibri"/>
                    <a:ea typeface="Calibri"/>
                    <a:cs typeface="Calibri"/>
                    <a:sym typeface="Calibri"/>
                  </a:rPr>
                  <a:t>ATM</a:t>
                </a:r>
                <a:endParaRPr sz="2000" b="0" i="0" u="none" strike="noStrike" cap="none">
                  <a:solidFill>
                    <a:schemeClr val="dk1"/>
                  </a:solidFill>
                  <a:latin typeface="Calibri"/>
                  <a:ea typeface="Calibri"/>
                  <a:cs typeface="Calibri"/>
                  <a:sym typeface="Calibri"/>
                </a:endParaRPr>
              </a:p>
            </p:txBody>
          </p:sp>
          <p:sp>
            <p:nvSpPr>
              <p:cNvPr id="133" name="Google Shape;133;p2"/>
              <p:cNvSpPr/>
              <p:nvPr/>
            </p:nvSpPr>
            <p:spPr>
              <a:xfrm rot="-3900000">
                <a:off x="6267656" y="1455463"/>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815643" y="2178594"/>
                <a:ext cx="519960" cy="519960"/>
              </a:xfrm>
              <a:prstGeom prst="ellipse">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rot="-3900000">
                <a:off x="6207203" y="2886466"/>
                <a:ext cx="1062443" cy="55104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txBox="1"/>
              <p:nvPr/>
            </p:nvSpPr>
            <p:spPr>
              <a:xfrm rot="-3900000">
                <a:off x="6207203" y="2886466"/>
                <a:ext cx="1062443" cy="551049"/>
              </a:xfrm>
              <a:prstGeom prst="rect">
                <a:avLst/>
              </a:prstGeom>
              <a:noFill/>
              <a:ln>
                <a:noFill/>
              </a:ln>
            </p:spPr>
            <p:txBody>
              <a:bodyPr spcFirstLastPara="1" wrap="square" lIns="0" tIns="0" rIns="182875" bIns="0" anchor="ctr" anchorCtr="0">
                <a:noAutofit/>
              </a:bodyPr>
              <a:lstStyle/>
              <a:p>
                <a:pPr marL="0" marR="0" lvl="0" indent="0" algn="r" rtl="0">
                  <a:lnSpc>
                    <a:spcPct val="90000"/>
                  </a:lnSpc>
                  <a:spcBef>
                    <a:spcPts val="0"/>
                  </a:spcBef>
                  <a:spcAft>
                    <a:spcPts val="0"/>
                  </a:spcAft>
                  <a:buNone/>
                </a:pPr>
                <a:endParaRPr sz="3600" b="0" i="0" u="none" strike="noStrike" cap="none">
                  <a:solidFill>
                    <a:schemeClr val="dk1"/>
                  </a:solidFill>
                  <a:latin typeface="Calibri"/>
                  <a:ea typeface="Calibri"/>
                  <a:cs typeface="Calibri"/>
                  <a:sym typeface="Calibri"/>
                </a:endParaRPr>
              </a:p>
            </p:txBody>
          </p:sp>
          <p:sp>
            <p:nvSpPr>
              <p:cNvPr id="137" name="Google Shape;137;p2"/>
              <p:cNvSpPr/>
              <p:nvPr/>
            </p:nvSpPr>
            <p:spPr>
              <a:xfrm rot="-3900000">
                <a:off x="6874217" y="1455463"/>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7411057" y="1937710"/>
                <a:ext cx="1001727" cy="1001727"/>
              </a:xfrm>
              <a:prstGeom prst="donut">
                <a:avLst>
                  <a:gd name="adj" fmla="val 20000"/>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3900000">
                <a:off x="7764020" y="1121098"/>
                <a:ext cx="1245258" cy="6001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txBox="1"/>
              <p:nvPr/>
            </p:nvSpPr>
            <p:spPr>
              <a:xfrm rot="-3900000">
                <a:off x="7764020" y="1121098"/>
                <a:ext cx="1245258" cy="600118"/>
              </a:xfrm>
              <a:prstGeom prst="rect">
                <a:avLst/>
              </a:prstGeom>
              <a:noFill/>
              <a:ln>
                <a:noFill/>
              </a:ln>
            </p:spPr>
            <p:txBody>
              <a:bodyPr spcFirstLastPara="1" wrap="square" lIns="50800" tIns="0" rIns="0" bIns="0" anchor="ctr" anchorCtr="0">
                <a:noAutofit/>
              </a:bodyPr>
              <a:lstStyle/>
              <a:p>
                <a:pPr marL="0" marR="0" lvl="0" indent="0" algn="ctr" rtl="0">
                  <a:lnSpc>
                    <a:spcPct val="90000"/>
                  </a:lnSpc>
                  <a:spcBef>
                    <a:spcPts val="0"/>
                  </a:spcBef>
                  <a:spcAft>
                    <a:spcPts val="0"/>
                  </a:spcAft>
                  <a:buNone/>
                </a:pPr>
                <a:endParaRPr sz="2000" b="1" i="0" u="none" strike="noStrike" cap="none">
                  <a:solidFill>
                    <a:schemeClr val="dk1"/>
                  </a:solidFill>
                  <a:latin typeface="Calibri"/>
                  <a:ea typeface="Calibri"/>
                  <a:cs typeface="Calibri"/>
                  <a:sym typeface="Calibri"/>
                </a:endParaRPr>
              </a:p>
            </p:txBody>
          </p:sp>
          <p:sp>
            <p:nvSpPr>
              <p:cNvPr id="141" name="Google Shape;141;p2"/>
              <p:cNvSpPr/>
              <p:nvPr/>
            </p:nvSpPr>
            <p:spPr>
              <a:xfrm>
                <a:off x="8479473" y="2181225"/>
                <a:ext cx="519960" cy="519960"/>
              </a:xfrm>
              <a:prstGeom prst="ellipse">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rot="-3900000">
                <a:off x="7921006" y="2914032"/>
                <a:ext cx="1074782" cy="5011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txBox="1"/>
              <p:nvPr/>
            </p:nvSpPr>
            <p:spPr>
              <a:xfrm rot="-3900000">
                <a:off x="7921006" y="2914032"/>
                <a:ext cx="1074782" cy="501179"/>
              </a:xfrm>
              <a:prstGeom prst="rect">
                <a:avLst/>
              </a:prstGeom>
              <a:noFill/>
              <a:ln>
                <a:noFill/>
              </a:ln>
            </p:spPr>
            <p:txBody>
              <a:bodyPr spcFirstLastPara="1" wrap="square" lIns="0" tIns="0" rIns="182875" bIns="0" anchor="ctr" anchorCtr="0">
                <a:noAutofit/>
              </a:bodyPr>
              <a:lstStyle/>
              <a:p>
                <a:pPr marL="0" marR="0" lvl="0" indent="0" algn="r" rtl="0">
                  <a:lnSpc>
                    <a:spcPct val="90000"/>
                  </a:lnSpc>
                  <a:spcBef>
                    <a:spcPts val="0"/>
                  </a:spcBef>
                  <a:spcAft>
                    <a:spcPts val="0"/>
                  </a:spcAft>
                  <a:buNone/>
                </a:pPr>
                <a:endParaRPr sz="3500" b="0" i="0" u="none" strike="noStrike" cap="none">
                  <a:solidFill>
                    <a:schemeClr val="dk1"/>
                  </a:solidFill>
                  <a:latin typeface="Calibri"/>
                  <a:ea typeface="Calibri"/>
                  <a:cs typeface="Calibri"/>
                  <a:sym typeface="Calibri"/>
                </a:endParaRPr>
              </a:p>
            </p:txBody>
          </p:sp>
          <p:sp>
            <p:nvSpPr>
              <p:cNvPr id="144" name="Google Shape;144;p2"/>
              <p:cNvSpPr/>
              <p:nvPr/>
            </p:nvSpPr>
            <p:spPr>
              <a:xfrm rot="-3900000">
                <a:off x="8538048" y="1458094"/>
                <a:ext cx="1077207" cy="5193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9074887" y="1937710"/>
                <a:ext cx="1001727" cy="1001727"/>
              </a:xfrm>
              <a:prstGeom prst="donut">
                <a:avLst>
                  <a:gd name="adj" fmla="val 20000"/>
                </a:avLst>
              </a:prstGeom>
              <a:gradFill>
                <a:gsLst>
                  <a:gs pos="0">
                    <a:srgbClr val="0A3366"/>
                  </a:gs>
                  <a:gs pos="80000">
                    <a:srgbClr val="0E4485"/>
                  </a:gs>
                  <a:gs pos="100000">
                    <a:srgbClr val="0B448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rot="-3900000">
                <a:off x="9427851" y="1121098"/>
                <a:ext cx="1245258" cy="6001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txBox="1"/>
              <p:nvPr/>
            </p:nvSpPr>
            <p:spPr>
              <a:xfrm rot="-3900000">
                <a:off x="9427851" y="1121098"/>
                <a:ext cx="1245258" cy="600118"/>
              </a:xfrm>
              <a:prstGeom prst="rect">
                <a:avLst/>
              </a:prstGeom>
              <a:noFill/>
              <a:ln>
                <a:noFill/>
              </a:ln>
            </p:spPr>
            <p:txBody>
              <a:bodyPr spcFirstLastPara="1" wrap="square" lIns="50800" tIns="0" rIns="0" bIns="0" anchor="ctr" anchorCtr="0">
                <a:noAutofit/>
              </a:bodyPr>
              <a:lstStyle/>
              <a:p>
                <a:pPr marL="0" marR="0" lvl="0" indent="0" algn="ctr" rtl="0">
                  <a:lnSpc>
                    <a:spcPct val="90000"/>
                  </a:lnSpc>
                  <a:spcBef>
                    <a:spcPts val="0"/>
                  </a:spcBef>
                  <a:spcAft>
                    <a:spcPts val="0"/>
                  </a:spcAft>
                  <a:buNone/>
                </a:pPr>
                <a:endParaRPr sz="2000" b="1" i="0" u="none" strike="noStrike" cap="none">
                  <a:solidFill>
                    <a:schemeClr val="dk1"/>
                  </a:solidFill>
                  <a:latin typeface="Calibri"/>
                  <a:ea typeface="Calibri"/>
                  <a:cs typeface="Calibri"/>
                  <a:sym typeface="Calibri"/>
                </a:endParaRPr>
              </a:p>
            </p:txBody>
          </p:sp>
        </p:grpSp>
        <p:sp>
          <p:nvSpPr>
            <p:cNvPr id="148" name="Google Shape;148;p2"/>
            <p:cNvSpPr txBox="1"/>
            <p:nvPr/>
          </p:nvSpPr>
          <p:spPr>
            <a:xfrm rot="-3851254">
              <a:off x="9552412" y="976775"/>
              <a:ext cx="2733561" cy="5003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Calibri"/>
                  <a:ea typeface="Calibri"/>
                  <a:cs typeface="Calibri"/>
                  <a:sym typeface="Calibri"/>
                </a:rPr>
                <a:t>CRYPTOCURRENCY</a:t>
              </a:r>
              <a:endParaRPr sz="2000" b="1">
                <a:solidFill>
                  <a:schemeClr val="dk1"/>
                </a:solidFill>
                <a:latin typeface="Calibri"/>
                <a:ea typeface="Calibri"/>
                <a:cs typeface="Calibri"/>
                <a:sym typeface="Calibri"/>
              </a:endParaRPr>
            </a:p>
          </p:txBody>
        </p:sp>
        <p:sp>
          <p:nvSpPr>
            <p:cNvPr id="149" name="Google Shape;149;p2"/>
            <p:cNvSpPr txBox="1"/>
            <p:nvPr/>
          </p:nvSpPr>
          <p:spPr>
            <a:xfrm rot="-3851254">
              <a:off x="7854249" y="1049232"/>
              <a:ext cx="2610106" cy="4924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E-Commerce</a:t>
              </a:r>
              <a:endParaRPr sz="2000" b="1">
                <a:solidFill>
                  <a:schemeClr val="dk1"/>
                </a:solidFill>
                <a:latin typeface="Calibri"/>
                <a:ea typeface="Calibri"/>
                <a:cs typeface="Calibri"/>
                <a:sym typeface="Calibri"/>
              </a:endParaRPr>
            </a:p>
          </p:txBody>
        </p:sp>
        <p:sp>
          <p:nvSpPr>
            <p:cNvPr id="150" name="Google Shape;150;p2"/>
            <p:cNvSpPr txBox="1"/>
            <p:nvPr/>
          </p:nvSpPr>
          <p:spPr>
            <a:xfrm rot="-3851254">
              <a:off x="4848670" y="895344"/>
              <a:ext cx="2610106" cy="8002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Electronic Fund Transfer</a:t>
              </a:r>
              <a:endParaRPr sz="2000" b="1">
                <a:solidFill>
                  <a:schemeClr val="dk1"/>
                </a:solidFill>
                <a:latin typeface="Calibri"/>
                <a:ea typeface="Calibri"/>
                <a:cs typeface="Calibri"/>
                <a:sym typeface="Calibri"/>
              </a:endParaRPr>
            </a:p>
          </p:txBody>
        </p:sp>
        <p:sp>
          <p:nvSpPr>
            <p:cNvPr id="151" name="Google Shape;151;p2"/>
            <p:cNvSpPr txBox="1"/>
            <p:nvPr/>
          </p:nvSpPr>
          <p:spPr>
            <a:xfrm rot="-3851254">
              <a:off x="430984" y="1266963"/>
              <a:ext cx="1770343" cy="4924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Barter System</a:t>
              </a:r>
              <a:endParaRPr sz="2000" b="1">
                <a:solidFill>
                  <a:schemeClr val="dk1"/>
                </a:solidFill>
                <a:latin typeface="Calibri"/>
                <a:ea typeface="Calibri"/>
                <a:cs typeface="Calibri"/>
                <a:sym typeface="Calibri"/>
              </a:endParaRPr>
            </a:p>
          </p:txBody>
        </p:sp>
        <p:sp>
          <p:nvSpPr>
            <p:cNvPr id="152" name="Google Shape;152;p2"/>
            <p:cNvSpPr txBox="1"/>
            <p:nvPr/>
          </p:nvSpPr>
          <p:spPr>
            <a:xfrm rot="-3851254">
              <a:off x="5063969" y="3840993"/>
              <a:ext cx="1647042" cy="49244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a:solidFill>
                    <a:schemeClr val="dk1"/>
                  </a:solidFill>
                  <a:latin typeface="Calibri"/>
                  <a:ea typeface="Calibri"/>
                  <a:cs typeface="Calibri"/>
                  <a:sym typeface="Calibri"/>
                </a:rPr>
                <a:t>Credit Card</a:t>
              </a:r>
              <a:endParaRPr sz="2000">
                <a:solidFill>
                  <a:schemeClr val="dk1"/>
                </a:solidFill>
                <a:latin typeface="Calibri"/>
                <a:ea typeface="Calibri"/>
                <a:cs typeface="Calibri"/>
                <a:sym typeface="Calibri"/>
              </a:endParaRPr>
            </a:p>
          </p:txBody>
        </p:sp>
        <p:sp>
          <p:nvSpPr>
            <p:cNvPr id="153" name="Google Shape;153;p2"/>
            <p:cNvSpPr txBox="1"/>
            <p:nvPr/>
          </p:nvSpPr>
          <p:spPr>
            <a:xfrm rot="-3851254">
              <a:off x="1017031" y="3840993"/>
              <a:ext cx="1647042" cy="49244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a:solidFill>
                    <a:schemeClr val="dk1"/>
                  </a:solidFill>
                  <a:latin typeface="Calibri"/>
                  <a:ea typeface="Calibri"/>
                  <a:cs typeface="Calibri"/>
                  <a:sym typeface="Calibri"/>
                </a:rPr>
                <a:t>Sea Shells</a:t>
              </a:r>
              <a:endParaRPr sz="2000">
                <a:solidFill>
                  <a:schemeClr val="dk1"/>
                </a:solidFill>
                <a:latin typeface="Calibri"/>
                <a:ea typeface="Calibri"/>
                <a:cs typeface="Calibri"/>
                <a:sym typeface="Calibri"/>
              </a:endParaRPr>
            </a:p>
          </p:txBody>
        </p:sp>
        <p:sp>
          <p:nvSpPr>
            <p:cNvPr id="154" name="Google Shape;154;p2"/>
            <p:cNvSpPr txBox="1"/>
            <p:nvPr/>
          </p:nvSpPr>
          <p:spPr>
            <a:xfrm rot="-3851254">
              <a:off x="3004671" y="4052357"/>
              <a:ext cx="2116626" cy="49244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a:solidFill>
                    <a:schemeClr val="dk1"/>
                  </a:solidFill>
                  <a:latin typeface="Calibri"/>
                  <a:ea typeface="Calibri"/>
                  <a:cs typeface="Calibri"/>
                  <a:sym typeface="Calibri"/>
                </a:rPr>
                <a:t>Paper Currency</a:t>
              </a:r>
              <a:endParaRPr sz="2000">
                <a:solidFill>
                  <a:schemeClr val="dk1"/>
                </a:solidFill>
                <a:latin typeface="Calibri"/>
                <a:ea typeface="Calibri"/>
                <a:cs typeface="Calibri"/>
                <a:sym typeface="Calibri"/>
              </a:endParaRPr>
            </a:p>
          </p:txBody>
        </p:sp>
        <p:sp>
          <p:nvSpPr>
            <p:cNvPr id="155" name="Google Shape;155;p2"/>
            <p:cNvSpPr txBox="1"/>
            <p:nvPr/>
          </p:nvSpPr>
          <p:spPr>
            <a:xfrm rot="-3851254">
              <a:off x="1655560" y="3840993"/>
              <a:ext cx="1647042" cy="49244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a:solidFill>
                    <a:schemeClr val="dk1"/>
                  </a:solidFill>
                  <a:latin typeface="Calibri"/>
                  <a:ea typeface="Calibri"/>
                  <a:cs typeface="Calibri"/>
                  <a:sym typeface="Calibri"/>
                </a:rPr>
                <a:t>Metal Coins</a:t>
              </a:r>
              <a:endParaRPr sz="2000">
                <a:solidFill>
                  <a:schemeClr val="dk1"/>
                </a:solidFill>
                <a:latin typeface="Calibri"/>
                <a:ea typeface="Calibri"/>
                <a:cs typeface="Calibri"/>
                <a:sym typeface="Calibri"/>
              </a:endParaRPr>
            </a:p>
          </p:txBody>
        </p:sp>
        <p:sp>
          <p:nvSpPr>
            <p:cNvPr id="156" name="Google Shape;156;p2"/>
            <p:cNvSpPr txBox="1"/>
            <p:nvPr/>
          </p:nvSpPr>
          <p:spPr>
            <a:xfrm rot="-3851254">
              <a:off x="411292" y="3840993"/>
              <a:ext cx="1647042" cy="49244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a:solidFill>
                    <a:schemeClr val="dk1"/>
                  </a:solidFill>
                  <a:latin typeface="Calibri"/>
                  <a:ea typeface="Calibri"/>
                  <a:cs typeface="Calibri"/>
                  <a:sym typeface="Calibri"/>
                </a:rPr>
                <a:t>Metal Objects</a:t>
              </a:r>
              <a:endParaRPr sz="2000">
                <a:solidFill>
                  <a:schemeClr val="dk1"/>
                </a:solidFill>
                <a:latin typeface="Calibri"/>
                <a:ea typeface="Calibri"/>
                <a:cs typeface="Calibri"/>
                <a:sym typeface="Calibri"/>
              </a:endParaRPr>
            </a:p>
          </p:txBody>
        </p:sp>
        <p:sp>
          <p:nvSpPr>
            <p:cNvPr id="157" name="Google Shape;157;p2"/>
            <p:cNvSpPr txBox="1"/>
            <p:nvPr/>
          </p:nvSpPr>
          <p:spPr>
            <a:xfrm rot="-3851254">
              <a:off x="6258645" y="3840993"/>
              <a:ext cx="1647042" cy="49244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a:solidFill>
                    <a:schemeClr val="dk1"/>
                  </a:solidFill>
                  <a:latin typeface="Calibri"/>
                  <a:ea typeface="Calibri"/>
                  <a:cs typeface="Calibri"/>
                  <a:sym typeface="Calibri"/>
                </a:rPr>
                <a:t>POS Terminal</a:t>
              </a:r>
              <a:endParaRPr sz="2000">
                <a:solidFill>
                  <a:schemeClr val="dk1"/>
                </a:solidFill>
                <a:latin typeface="Calibri"/>
                <a:ea typeface="Calibri"/>
                <a:cs typeface="Calibri"/>
                <a:sym typeface="Calibri"/>
              </a:endParaRPr>
            </a:p>
          </p:txBody>
        </p:sp>
        <p:sp>
          <p:nvSpPr>
            <p:cNvPr id="158" name="Google Shape;158;p2"/>
            <p:cNvSpPr txBox="1"/>
            <p:nvPr/>
          </p:nvSpPr>
          <p:spPr>
            <a:xfrm rot="-3851254">
              <a:off x="7760698" y="3984290"/>
              <a:ext cx="1965405" cy="49244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a:solidFill>
                    <a:schemeClr val="dk1"/>
                  </a:solidFill>
                  <a:latin typeface="Calibri"/>
                  <a:ea typeface="Calibri"/>
                  <a:cs typeface="Calibri"/>
                  <a:sym typeface="Calibri"/>
                </a:rPr>
                <a:t>Electronic Money</a:t>
              </a:r>
              <a:endParaRPr sz="2000">
                <a:solidFill>
                  <a:schemeClr val="dk1"/>
                </a:solidFill>
                <a:latin typeface="Calibri"/>
                <a:ea typeface="Calibri"/>
                <a:cs typeface="Calibri"/>
                <a:sym typeface="Calibri"/>
              </a:endParaRPr>
            </a:p>
          </p:txBody>
        </p:sp>
      </p:grpSp>
      <p:sp>
        <p:nvSpPr>
          <p:cNvPr id="159" name="Google Shape;159;p2"/>
          <p:cNvSpPr/>
          <p:nvPr/>
        </p:nvSpPr>
        <p:spPr>
          <a:xfrm>
            <a:off x="472098" y="160623"/>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Evolution of Currency</a:t>
            </a:r>
            <a:endParaRPr sz="3600">
              <a:solidFill>
                <a:schemeClr val="dk1"/>
              </a:solidFill>
              <a:latin typeface="Calibri"/>
              <a:ea typeface="Calibri"/>
              <a:cs typeface="Calibri"/>
              <a:sym typeface="Calibri"/>
            </a:endParaRPr>
          </a:p>
        </p:txBody>
      </p:sp>
      <p:sp>
        <p:nvSpPr>
          <p:cNvPr id="160" name="Google Shape;160;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61" name="Google Shape;161;p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62" name="Google Shape;162;p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436fd89033_0_11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pic>
        <p:nvPicPr>
          <p:cNvPr id="303" name="Google Shape;303;g1436fd89033_0_114"/>
          <p:cNvPicPr preferRelativeResize="0"/>
          <p:nvPr/>
        </p:nvPicPr>
        <p:blipFill rotWithShape="1">
          <a:blip r:embed="rId3">
            <a:alphaModFix/>
          </a:blip>
          <a:srcRect t="13284" b="17597"/>
          <a:stretch/>
        </p:blipFill>
        <p:spPr>
          <a:xfrm>
            <a:off x="152400" y="156750"/>
            <a:ext cx="11900275" cy="6564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1436fd89033_0_12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
        <p:nvSpPr>
          <p:cNvPr id="310" name="Google Shape;310;g1436fd89033_0_120"/>
          <p:cNvSpPr txBox="1"/>
          <p:nvPr/>
        </p:nvSpPr>
        <p:spPr>
          <a:xfrm>
            <a:off x="0" y="0"/>
            <a:ext cx="10990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t>https://www.blockchain.com/charts/pools</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436fd89033_0_8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317" name="Google Shape;317;g1436fd89033_0_84"/>
          <p:cNvPicPr preferRelativeResize="0"/>
          <p:nvPr/>
        </p:nvPicPr>
        <p:blipFill rotWithShape="1">
          <a:blip r:embed="rId3">
            <a:alphaModFix/>
          </a:blip>
          <a:srcRect t="13560" r="1224" b="19244"/>
          <a:stretch/>
        </p:blipFill>
        <p:spPr>
          <a:xfrm>
            <a:off x="0" y="104500"/>
            <a:ext cx="12122324" cy="6616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436fd89033_0_9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324" name="Google Shape;324;g1436fd89033_0_90"/>
          <p:cNvPicPr preferRelativeResize="0"/>
          <p:nvPr/>
        </p:nvPicPr>
        <p:blipFill rotWithShape="1">
          <a:blip r:embed="rId3">
            <a:alphaModFix/>
          </a:blip>
          <a:srcRect t="15744" r="1429" b="18900"/>
          <a:stretch/>
        </p:blipFill>
        <p:spPr>
          <a:xfrm>
            <a:off x="152400" y="226425"/>
            <a:ext cx="11900275" cy="6392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436fd89033_0_9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331" name="Google Shape;331;g1436fd89033_0_96"/>
          <p:cNvPicPr preferRelativeResize="0"/>
          <p:nvPr/>
        </p:nvPicPr>
        <p:blipFill rotWithShape="1">
          <a:blip r:embed="rId3">
            <a:alphaModFix/>
          </a:blip>
          <a:srcRect t="25130" r="2458" b="23645"/>
          <a:stretch/>
        </p:blipFill>
        <p:spPr>
          <a:xfrm>
            <a:off x="152400" y="296100"/>
            <a:ext cx="12039601" cy="6305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436fd89033_0_10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338" name="Google Shape;338;g1436fd89033_0_102"/>
          <p:cNvPicPr preferRelativeResize="0"/>
          <p:nvPr/>
        </p:nvPicPr>
        <p:blipFill rotWithShape="1">
          <a:blip r:embed="rId3">
            <a:alphaModFix/>
          </a:blip>
          <a:srcRect t="23750" b="21998"/>
          <a:stretch/>
        </p:blipFill>
        <p:spPr>
          <a:xfrm>
            <a:off x="152400" y="261250"/>
            <a:ext cx="11795750" cy="63224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436fd89033_0_10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pic>
        <p:nvPicPr>
          <p:cNvPr id="345" name="Google Shape;345;g1436fd89033_0_108"/>
          <p:cNvPicPr preferRelativeResize="0"/>
          <p:nvPr/>
        </p:nvPicPr>
        <p:blipFill rotWithShape="1">
          <a:blip r:embed="rId3">
            <a:alphaModFix/>
          </a:blip>
          <a:srcRect t="19071" b="21994"/>
          <a:stretch/>
        </p:blipFill>
        <p:spPr>
          <a:xfrm>
            <a:off x="152400" y="87075"/>
            <a:ext cx="11935099" cy="67709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4363f9508d_0_4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352" name="Google Shape;352;g14363f9508d_0_43"/>
          <p:cNvPicPr preferRelativeResize="0"/>
          <p:nvPr/>
        </p:nvPicPr>
        <p:blipFill rotWithShape="1">
          <a:blip r:embed="rId3">
            <a:alphaModFix/>
          </a:blip>
          <a:srcRect l="1086" t="12735" r="1018" b="20619"/>
          <a:stretch/>
        </p:blipFill>
        <p:spPr>
          <a:xfrm>
            <a:off x="243850" y="261250"/>
            <a:ext cx="11808824" cy="6339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4363f9508d_0_4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359" name="Google Shape;359;g14363f9508d_0_48"/>
          <p:cNvPicPr preferRelativeResize="0"/>
          <p:nvPr/>
        </p:nvPicPr>
        <p:blipFill rotWithShape="1">
          <a:blip r:embed="rId3">
            <a:alphaModFix/>
          </a:blip>
          <a:srcRect t="13835" r="2056" b="21723"/>
          <a:stretch/>
        </p:blipFill>
        <p:spPr>
          <a:xfrm>
            <a:off x="121925" y="0"/>
            <a:ext cx="11895900"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4363f9508d_0_6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pic>
        <p:nvPicPr>
          <p:cNvPr id="366" name="Google Shape;366;g14363f9508d_0_64"/>
          <p:cNvPicPr preferRelativeResize="0"/>
          <p:nvPr/>
        </p:nvPicPr>
        <p:blipFill rotWithShape="1">
          <a:blip r:embed="rId3">
            <a:alphaModFix/>
          </a:blip>
          <a:srcRect l="1085" t="12736" r="3694" b="18416"/>
          <a:stretch/>
        </p:blipFill>
        <p:spPr>
          <a:xfrm>
            <a:off x="243850" y="226425"/>
            <a:ext cx="11773975" cy="6322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
          <p:cNvSpPr/>
          <p:nvPr/>
        </p:nvSpPr>
        <p:spPr>
          <a:xfrm>
            <a:off x="472098" y="152459"/>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Birth of Bitcoin</a:t>
            </a:r>
            <a:endParaRPr sz="3600">
              <a:solidFill>
                <a:schemeClr val="dk1"/>
              </a:solidFill>
              <a:latin typeface="Calibri"/>
              <a:ea typeface="Calibri"/>
              <a:cs typeface="Calibri"/>
              <a:sym typeface="Calibri"/>
            </a:endParaRPr>
          </a:p>
        </p:txBody>
      </p:sp>
      <p:sp>
        <p:nvSpPr>
          <p:cNvPr id="168" name="Google Shape;168;p3"/>
          <p:cNvSpPr/>
          <p:nvPr/>
        </p:nvSpPr>
        <p:spPr>
          <a:xfrm>
            <a:off x="748937" y="1168622"/>
            <a:ext cx="10824754" cy="5403852"/>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2000">
                <a:solidFill>
                  <a:schemeClr val="dk1"/>
                </a:solidFill>
                <a:latin typeface="Times New Roman"/>
                <a:ea typeface="Times New Roman"/>
                <a:cs typeface="Times New Roman"/>
                <a:sym typeface="Times New Roman"/>
              </a:rPr>
              <a:t>Banks acted as the ultimate gatekeepers of the financial world and charged fees for the services that they provided. This monopoly, however, had its disadvantages, especially for people in lower-income groups who did not have accounts or IDs or instances where the transaction fees took a toll on their earnings. </a:t>
            </a:r>
            <a:endParaRPr sz="2000">
              <a:solidFill>
                <a:schemeClr val="dk1"/>
              </a:solidFill>
              <a:latin typeface="Times New Roman"/>
              <a:ea typeface="Times New Roman"/>
              <a:cs typeface="Times New Roman"/>
              <a:sym typeface="Times New Roman"/>
            </a:endParaRPr>
          </a:p>
          <a:p>
            <a:pPr marL="0" marR="0" lvl="0" indent="0" algn="just" rtl="0">
              <a:lnSpc>
                <a:spcPct val="115000"/>
              </a:lnSpc>
              <a:spcBef>
                <a:spcPts val="1000"/>
              </a:spcBef>
              <a:spcAft>
                <a:spcPts val="0"/>
              </a:spcAft>
              <a:buNone/>
            </a:pPr>
            <a:r>
              <a:rPr lang="en-US" sz="2000">
                <a:solidFill>
                  <a:schemeClr val="dk1"/>
                </a:solidFill>
                <a:latin typeface="Times New Roman"/>
                <a:ea typeface="Times New Roman"/>
                <a:cs typeface="Times New Roman"/>
                <a:sym typeface="Times New Roman"/>
              </a:rPr>
              <a:t>Financial institutions incur significant costs related to back-office expenses, reconciliations, legalities, secure data storage, prevention measures for security breaches, and potentially fraudulent activities.  These costs are passed down to the end-users as fixed transaction fees irrespective of the size of the transaction. </a:t>
            </a:r>
            <a:endParaRPr sz="2000">
              <a:solidFill>
                <a:schemeClr val="dk1"/>
              </a:solidFill>
              <a:latin typeface="Times New Roman"/>
              <a:ea typeface="Times New Roman"/>
              <a:cs typeface="Times New Roman"/>
              <a:sym typeface="Times New Roman"/>
            </a:endParaRPr>
          </a:p>
          <a:p>
            <a:pPr marL="0" marR="0" lvl="0" indent="0" algn="just" rtl="0">
              <a:lnSpc>
                <a:spcPct val="115000"/>
              </a:lnSpc>
              <a:spcBef>
                <a:spcPts val="1000"/>
              </a:spcBef>
              <a:spcAft>
                <a:spcPts val="0"/>
              </a:spcAft>
              <a:buNone/>
            </a:pPr>
            <a:r>
              <a:rPr lang="en-US" sz="2000">
                <a:solidFill>
                  <a:schemeClr val="dk1"/>
                </a:solidFill>
                <a:latin typeface="Times New Roman"/>
                <a:ea typeface="Times New Roman"/>
                <a:cs typeface="Times New Roman"/>
                <a:sym typeface="Times New Roman"/>
              </a:rPr>
              <a:t>There was also the question of transparency.  People deposit money, trusting the banks to keep them safe.  However, these deposits are used by banks to find opportunities for additional financial returns like extending mortgage and other loans, and investments. When people defaulted on loan payments and the investments the banks made did not pay off, the banks declared bankruptcy.  The result was that while the Government bailed out many of the financial institutions, the depositors lost all the money that they trusted the banks to keep safe, as was seen during the financial crisis of 2008. </a:t>
            </a:r>
            <a:endParaRPr/>
          </a:p>
          <a:p>
            <a:pPr marL="0" marR="0" lvl="0" indent="0" algn="just" rtl="0">
              <a:lnSpc>
                <a:spcPct val="115000"/>
              </a:lnSpc>
              <a:spcBef>
                <a:spcPts val="1000"/>
              </a:spcBef>
              <a:spcAft>
                <a:spcPts val="0"/>
              </a:spcAft>
              <a:buNone/>
            </a:pPr>
            <a:endParaRPr sz="2000">
              <a:solidFill>
                <a:schemeClr val="dk1"/>
              </a:solidFill>
              <a:latin typeface="Times New Roman"/>
              <a:ea typeface="Times New Roman"/>
              <a:cs typeface="Times New Roman"/>
              <a:sym typeface="Times New Roman"/>
            </a:endParaRPr>
          </a:p>
        </p:txBody>
      </p:sp>
      <p:sp>
        <p:nvSpPr>
          <p:cNvPr id="169" name="Google Shape;169;p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70" name="Google Shape;170;p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71" name="Google Shape;171;p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4363f9508d_0_6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373" name="Google Shape;373;g14363f9508d_0_69"/>
          <p:cNvPicPr preferRelativeResize="0"/>
          <p:nvPr/>
        </p:nvPicPr>
        <p:blipFill rotWithShape="1">
          <a:blip r:embed="rId3">
            <a:alphaModFix/>
          </a:blip>
          <a:srcRect t="14664" b="23925"/>
          <a:stretch/>
        </p:blipFill>
        <p:spPr>
          <a:xfrm>
            <a:off x="0" y="0"/>
            <a:ext cx="12192000"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14363f9508d_0_7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380" name="Google Shape;380;g14363f9508d_0_74"/>
          <p:cNvPicPr preferRelativeResize="0"/>
          <p:nvPr/>
        </p:nvPicPr>
        <p:blipFill rotWithShape="1">
          <a:blip r:embed="rId3">
            <a:alphaModFix/>
          </a:blip>
          <a:srcRect t="15493" r="2257" b="19516"/>
          <a:stretch/>
        </p:blipFill>
        <p:spPr>
          <a:xfrm>
            <a:off x="0" y="0"/>
            <a:ext cx="12192000"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4363f9508d_0_7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387" name="Google Shape;387;g14363f9508d_0_79"/>
          <p:cNvPicPr preferRelativeResize="0"/>
          <p:nvPr/>
        </p:nvPicPr>
        <p:blipFill rotWithShape="1">
          <a:blip r:embed="rId3">
            <a:alphaModFix/>
          </a:blip>
          <a:srcRect t="14661" r="1224" b="21174"/>
          <a:stretch/>
        </p:blipFill>
        <p:spPr>
          <a:xfrm>
            <a:off x="0" y="87075"/>
            <a:ext cx="12192000" cy="67709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14363f9508d_0_8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394" name="Google Shape;394;g14363f9508d_0_84"/>
          <p:cNvPicPr preferRelativeResize="0"/>
          <p:nvPr/>
        </p:nvPicPr>
        <p:blipFill rotWithShape="1">
          <a:blip r:embed="rId3">
            <a:alphaModFix/>
          </a:blip>
          <a:srcRect l="1913" t="15214" r="1430" b="18691"/>
          <a:stretch/>
        </p:blipFill>
        <p:spPr>
          <a:xfrm>
            <a:off x="0" y="0"/>
            <a:ext cx="12192000"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4363f9508d_0_8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401" name="Google Shape;401;g14363f9508d_0_89"/>
          <p:cNvPicPr preferRelativeResize="0"/>
          <p:nvPr/>
        </p:nvPicPr>
        <p:blipFill rotWithShape="1">
          <a:blip r:embed="rId3">
            <a:alphaModFix/>
          </a:blip>
          <a:srcRect t="14387" r="1429" b="31362"/>
          <a:stretch/>
        </p:blipFill>
        <p:spPr>
          <a:xfrm>
            <a:off x="0" y="0"/>
            <a:ext cx="12192000" cy="70865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14363f9508d_0_9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pic>
        <p:nvPicPr>
          <p:cNvPr id="408" name="Google Shape;408;g14363f9508d_0_94"/>
          <p:cNvPicPr preferRelativeResize="0"/>
          <p:nvPr/>
        </p:nvPicPr>
        <p:blipFill rotWithShape="1">
          <a:blip r:embed="rId3">
            <a:alphaModFix/>
          </a:blip>
          <a:srcRect t="15215" b="23924"/>
          <a:stretch/>
        </p:blipFill>
        <p:spPr>
          <a:xfrm>
            <a:off x="0" y="0"/>
            <a:ext cx="12192000" cy="69450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4363f9508d_0_9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415" name="Google Shape;415;g14363f9508d_0_99"/>
          <p:cNvPicPr preferRelativeResize="0"/>
          <p:nvPr/>
        </p:nvPicPr>
        <p:blipFill rotWithShape="1">
          <a:blip r:embed="rId3">
            <a:alphaModFix/>
          </a:blip>
          <a:srcRect t="14388" r="1429" b="20621"/>
          <a:stretch/>
        </p:blipFill>
        <p:spPr>
          <a:xfrm>
            <a:off x="0" y="0"/>
            <a:ext cx="121920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14363f9508d_0_10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422" name="Google Shape;422;g14363f9508d_0_104"/>
          <p:cNvPicPr preferRelativeResize="0"/>
          <p:nvPr/>
        </p:nvPicPr>
        <p:blipFill rotWithShape="1">
          <a:blip r:embed="rId3">
            <a:alphaModFix/>
          </a:blip>
          <a:srcRect l="873" t="16042" r="3082" b="20621"/>
          <a:stretch/>
        </p:blipFill>
        <p:spPr>
          <a:xfrm>
            <a:off x="0" y="0"/>
            <a:ext cx="12192000"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14363f9508d_0_10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pic>
        <p:nvPicPr>
          <p:cNvPr id="429" name="Google Shape;429;g14363f9508d_0_109"/>
          <p:cNvPicPr preferRelativeResize="0"/>
          <p:nvPr/>
        </p:nvPicPr>
        <p:blipFill rotWithShape="1">
          <a:blip r:embed="rId3">
            <a:alphaModFix/>
          </a:blip>
          <a:srcRect t="16319" r="4734" b="23370"/>
          <a:stretch/>
        </p:blipFill>
        <p:spPr>
          <a:xfrm>
            <a:off x="0" y="0"/>
            <a:ext cx="12192000" cy="685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428e808242_0_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pic>
        <p:nvPicPr>
          <p:cNvPr id="436" name="Google Shape;436;g1428e808242_0_8"/>
          <p:cNvPicPr preferRelativeResize="0"/>
          <p:nvPr/>
        </p:nvPicPr>
        <p:blipFill rotWithShape="1">
          <a:blip r:embed="rId3">
            <a:alphaModFix/>
          </a:blip>
          <a:srcRect t="15764" r="3910" b="22270"/>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4"/>
          <p:cNvSpPr/>
          <p:nvPr/>
        </p:nvSpPr>
        <p:spPr>
          <a:xfrm>
            <a:off x="472098" y="217771"/>
            <a:ext cx="10733314" cy="67832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Birth of Bitcoin (Contd.)</a:t>
            </a:r>
            <a:endParaRPr sz="3600">
              <a:solidFill>
                <a:schemeClr val="dk1"/>
              </a:solidFill>
              <a:latin typeface="Calibri"/>
              <a:ea typeface="Calibri"/>
              <a:cs typeface="Calibri"/>
              <a:sym typeface="Calibri"/>
            </a:endParaRPr>
          </a:p>
        </p:txBody>
      </p:sp>
      <p:sp>
        <p:nvSpPr>
          <p:cNvPr id="177" name="Google Shape;177;p4"/>
          <p:cNvSpPr/>
          <p:nvPr/>
        </p:nvSpPr>
        <p:spPr>
          <a:xfrm>
            <a:off x="775063" y="1233938"/>
            <a:ext cx="10824754" cy="491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Three key requirements eventually brought about the birth of the Bitcoin. The need was felt for a monetary system </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where one can directly transact with another person without involving a third party, like a bank, to verify and validate the transaction and thus avoiding the cost of mediation.  </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that is not backed and controlled by a central authority and can assure the value of the money is maintained</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where there is transparency in transactions, while still maintaining the users' privacy</a:t>
            </a:r>
            <a:endParaRPr/>
          </a:p>
          <a:p>
            <a:pPr marL="0" marR="0" lvl="0" indent="0" algn="just" rtl="0">
              <a:lnSpc>
                <a:spcPct val="115000"/>
              </a:lnSpc>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78" name="Google Shape;178;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79" name="Google Shape;179;p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80" name="Google Shape;180;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1428e808242_0_1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pic>
        <p:nvPicPr>
          <p:cNvPr id="443" name="Google Shape;443;g1428e808242_0_13"/>
          <p:cNvPicPr preferRelativeResize="0"/>
          <p:nvPr/>
        </p:nvPicPr>
        <p:blipFill rotWithShape="1">
          <a:blip r:embed="rId3">
            <a:alphaModFix/>
          </a:blip>
          <a:srcRect t="18242" r="3493" b="19518"/>
          <a:stretch/>
        </p:blipFill>
        <p:spPr>
          <a:xfrm>
            <a:off x="152400" y="121925"/>
            <a:ext cx="8138150" cy="5120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1428e808242_0_1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450" name="Google Shape;450;g1428e808242_0_18"/>
          <p:cNvPicPr preferRelativeResize="0"/>
          <p:nvPr/>
        </p:nvPicPr>
        <p:blipFill rotWithShape="1">
          <a:blip r:embed="rId3">
            <a:alphaModFix/>
          </a:blip>
          <a:srcRect t="15767" r="3493" b="30530"/>
          <a:stretch/>
        </p:blipFill>
        <p:spPr>
          <a:xfrm>
            <a:off x="0" y="0"/>
            <a:ext cx="12192000"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1428e808242_0_2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457" name="Google Shape;457;g1428e808242_0_23"/>
          <p:cNvSpPr txBox="1"/>
          <p:nvPr/>
        </p:nvSpPr>
        <p:spPr>
          <a:xfrm>
            <a:off x="0" y="0"/>
            <a:ext cx="115824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100"/>
              <a:t>https://www.blockchain.com/charts</a:t>
            </a:r>
            <a:endParaRPr sz="4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1428e808242_0_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pic>
        <p:nvPicPr>
          <p:cNvPr id="464" name="Google Shape;464;g1428e808242_0_35"/>
          <p:cNvPicPr preferRelativeResize="0"/>
          <p:nvPr/>
        </p:nvPicPr>
        <p:blipFill rotWithShape="1">
          <a:blip r:embed="rId3">
            <a:alphaModFix/>
          </a:blip>
          <a:srcRect l="-1810" t="12737" r="1810" b="15665"/>
          <a:stretch/>
        </p:blipFill>
        <p:spPr>
          <a:xfrm>
            <a:off x="0" y="0"/>
            <a:ext cx="12192000"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1428e808242_0_4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pic>
        <p:nvPicPr>
          <p:cNvPr id="471" name="Google Shape;471;g1428e808242_0_41"/>
          <p:cNvPicPr preferRelativeResize="0"/>
          <p:nvPr/>
        </p:nvPicPr>
        <p:blipFill rotWithShape="1">
          <a:blip r:embed="rId3">
            <a:alphaModFix/>
          </a:blip>
          <a:srcRect t="4469" b="8232"/>
          <a:stretch/>
        </p:blipFill>
        <p:spPr>
          <a:xfrm>
            <a:off x="0" y="87075"/>
            <a:ext cx="12192000" cy="67709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1428e808242_0_4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pic>
        <p:nvPicPr>
          <p:cNvPr id="478" name="Google Shape;478;g1428e808242_0_46"/>
          <p:cNvPicPr preferRelativeResize="0"/>
          <p:nvPr/>
        </p:nvPicPr>
        <p:blipFill rotWithShape="1">
          <a:blip r:embed="rId3">
            <a:alphaModFix/>
          </a:blip>
          <a:srcRect t="16041" r="1632" b="23101"/>
          <a:stretch/>
        </p:blipFill>
        <p:spPr>
          <a:xfrm>
            <a:off x="0" y="0"/>
            <a:ext cx="12192000"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1428e808242_0_5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pic>
        <p:nvPicPr>
          <p:cNvPr id="485" name="Google Shape;485;g1428e808242_0_51"/>
          <p:cNvPicPr preferRelativeResize="0"/>
          <p:nvPr/>
        </p:nvPicPr>
        <p:blipFill rotWithShape="1">
          <a:blip r:embed="rId3">
            <a:alphaModFix/>
          </a:blip>
          <a:srcRect t="16592" r="2257" b="20344"/>
          <a:stretch/>
        </p:blipFill>
        <p:spPr>
          <a:xfrm>
            <a:off x="0" y="0"/>
            <a:ext cx="12122324"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1428e808242_0_5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492" name="Google Shape;492;g1428e808242_0_56"/>
          <p:cNvPicPr preferRelativeResize="0"/>
          <p:nvPr/>
        </p:nvPicPr>
        <p:blipFill rotWithShape="1">
          <a:blip r:embed="rId3">
            <a:alphaModFix/>
          </a:blip>
          <a:srcRect t="15211" r="1845" b="17597"/>
          <a:stretch/>
        </p:blipFill>
        <p:spPr>
          <a:xfrm>
            <a:off x="0" y="0"/>
            <a:ext cx="12122324"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1436a157e63_0_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pic>
        <p:nvPicPr>
          <p:cNvPr id="499" name="Google Shape;499;g1436a157e63_0_35"/>
          <p:cNvPicPr preferRelativeResize="0"/>
          <p:nvPr/>
        </p:nvPicPr>
        <p:blipFill rotWithShape="1">
          <a:blip r:embed="rId3">
            <a:alphaModFix/>
          </a:blip>
          <a:srcRect t="13287" r="1632" b="17865"/>
          <a:stretch/>
        </p:blipFill>
        <p:spPr>
          <a:xfrm>
            <a:off x="152400" y="209000"/>
            <a:ext cx="11917676" cy="6512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1436a157e63_0_4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pic>
        <p:nvPicPr>
          <p:cNvPr id="506" name="Google Shape;506;g1436a157e63_0_41"/>
          <p:cNvPicPr preferRelativeResize="0"/>
          <p:nvPr/>
        </p:nvPicPr>
        <p:blipFill rotWithShape="1">
          <a:blip r:embed="rId3">
            <a:alphaModFix/>
          </a:blip>
          <a:srcRect t="13838" r="3081" b="17314"/>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
          <p:cNvSpPr/>
          <p:nvPr/>
        </p:nvSpPr>
        <p:spPr>
          <a:xfrm>
            <a:off x="472098" y="176951"/>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What is Cryptocurrency?</a:t>
            </a:r>
            <a:endParaRPr sz="3600">
              <a:solidFill>
                <a:schemeClr val="dk1"/>
              </a:solidFill>
              <a:latin typeface="Calibri"/>
              <a:ea typeface="Calibri"/>
              <a:cs typeface="Calibri"/>
              <a:sym typeface="Calibri"/>
            </a:endParaRPr>
          </a:p>
        </p:txBody>
      </p:sp>
      <p:sp>
        <p:nvSpPr>
          <p:cNvPr id="186" name="Google Shape;186;p5"/>
          <p:cNvSpPr/>
          <p:nvPr/>
        </p:nvSpPr>
        <p:spPr>
          <a:xfrm>
            <a:off x="670560" y="998806"/>
            <a:ext cx="10824754" cy="54691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A cryptocurrency is a digital asset that is used as a medium of exchange on the blockchain. The most popular cryptocurrency is Bitcoin, followed by Ether of Ethereum and Ripples XRP tokens.  </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Since the creation of the first decentralized cryptocurrency Bitcoin, thousands of alternative digital currencies have emerged that are referred to as altcoins or coins (used for buying or selling products or services) and tokens (used as a utility or security).   </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According to CoinMarketCap, there are over 3000 active cryptocurrencies as of October 2019.</a:t>
            </a:r>
            <a:endParaRPr/>
          </a:p>
          <a:p>
            <a:pPr marL="0" marR="0" lvl="0" indent="0" algn="just" rtl="0">
              <a:lnSpc>
                <a:spcPct val="115000"/>
              </a:lnSpc>
              <a:spcBef>
                <a:spcPts val="0"/>
              </a:spcBef>
              <a:spcAft>
                <a:spcPts val="0"/>
              </a:spcAft>
              <a:buNone/>
            </a:pPr>
            <a:endParaRPr sz="3600">
              <a:solidFill>
                <a:schemeClr val="dk1"/>
              </a:solidFill>
              <a:latin typeface="Times New Roman"/>
              <a:ea typeface="Times New Roman"/>
              <a:cs typeface="Times New Roman"/>
              <a:sym typeface="Times New Roman"/>
            </a:endParaRPr>
          </a:p>
        </p:txBody>
      </p:sp>
      <p:sp>
        <p:nvSpPr>
          <p:cNvPr id="187" name="Google Shape;187;p5"/>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88" name="Google Shape;188;p5"/>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89" name="Google Shape;189;p5"/>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1436a157e63_0_4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pic>
        <p:nvPicPr>
          <p:cNvPr id="513" name="Google Shape;513;g1436a157e63_0_47"/>
          <p:cNvPicPr preferRelativeResize="0"/>
          <p:nvPr/>
        </p:nvPicPr>
        <p:blipFill rotWithShape="1">
          <a:blip r:embed="rId3">
            <a:alphaModFix/>
          </a:blip>
          <a:srcRect t="14111" r="1632" b="18142"/>
          <a:stretch/>
        </p:blipFill>
        <p:spPr>
          <a:xfrm>
            <a:off x="87075" y="0"/>
            <a:ext cx="11965599" cy="685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1428e808242_0_6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pic>
        <p:nvPicPr>
          <p:cNvPr id="520" name="Google Shape;520;g1428e808242_0_61"/>
          <p:cNvPicPr preferRelativeResize="0"/>
          <p:nvPr/>
        </p:nvPicPr>
        <p:blipFill rotWithShape="1">
          <a:blip r:embed="rId3">
            <a:alphaModFix/>
          </a:blip>
          <a:srcRect t="13561" r="2257" b="17596"/>
          <a:stretch/>
        </p:blipFill>
        <p:spPr>
          <a:xfrm>
            <a:off x="0" y="69675"/>
            <a:ext cx="12192000" cy="6788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1428e808242_0_6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pic>
        <p:nvPicPr>
          <p:cNvPr id="527" name="Google Shape;527;g1428e808242_0_66"/>
          <p:cNvPicPr preferRelativeResize="0"/>
          <p:nvPr/>
        </p:nvPicPr>
        <p:blipFill rotWithShape="1">
          <a:blip r:embed="rId3">
            <a:alphaModFix/>
          </a:blip>
          <a:srcRect t="13561" r="2874" b="17315"/>
          <a:stretch/>
        </p:blipFill>
        <p:spPr>
          <a:xfrm>
            <a:off x="0" y="0"/>
            <a:ext cx="12122324" cy="6858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1428e808242_0_7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pic>
        <p:nvPicPr>
          <p:cNvPr id="534" name="Google Shape;534;g1428e808242_0_71"/>
          <p:cNvPicPr preferRelativeResize="0"/>
          <p:nvPr/>
        </p:nvPicPr>
        <p:blipFill rotWithShape="1">
          <a:blip r:embed="rId3">
            <a:alphaModFix/>
          </a:blip>
          <a:srcRect t="13838" r="1632" b="17314"/>
          <a:stretch/>
        </p:blipFill>
        <p:spPr>
          <a:xfrm>
            <a:off x="0" y="0"/>
            <a:ext cx="12192000" cy="6858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1436a157e63_0_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pic>
        <p:nvPicPr>
          <p:cNvPr id="541" name="Google Shape;541;g1436a157e63_0_0"/>
          <p:cNvPicPr preferRelativeResize="0"/>
          <p:nvPr/>
        </p:nvPicPr>
        <p:blipFill rotWithShape="1">
          <a:blip r:embed="rId3">
            <a:alphaModFix/>
          </a:blip>
          <a:srcRect t="13014" r="1224" b="17313"/>
          <a:stretch/>
        </p:blipFill>
        <p:spPr>
          <a:xfrm>
            <a:off x="0" y="0"/>
            <a:ext cx="12192000" cy="6858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1436a157e63_0_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pic>
        <p:nvPicPr>
          <p:cNvPr id="548" name="Google Shape;548;g1436a157e63_0_5"/>
          <p:cNvPicPr preferRelativeResize="0"/>
          <p:nvPr/>
        </p:nvPicPr>
        <p:blipFill rotWithShape="1">
          <a:blip r:embed="rId3">
            <a:alphaModFix/>
          </a:blip>
          <a:srcRect t="14970" r="2248" b="17684"/>
          <a:stretch/>
        </p:blipFill>
        <p:spPr>
          <a:xfrm>
            <a:off x="0" y="0"/>
            <a:ext cx="12192000" cy="6721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1436a157e63_0_1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pic>
        <p:nvPicPr>
          <p:cNvPr id="555" name="Google Shape;555;g1436a157e63_0_10"/>
          <p:cNvPicPr preferRelativeResize="0"/>
          <p:nvPr/>
        </p:nvPicPr>
        <p:blipFill rotWithShape="1">
          <a:blip r:embed="rId3">
            <a:alphaModFix/>
          </a:blip>
          <a:srcRect t="13836" r="1224" b="18371"/>
          <a:stretch/>
        </p:blipFill>
        <p:spPr>
          <a:xfrm>
            <a:off x="0" y="0"/>
            <a:ext cx="12192000" cy="6858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1436a157e63_0_1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pic>
        <p:nvPicPr>
          <p:cNvPr id="562" name="Google Shape;562;g1436a157e63_0_15"/>
          <p:cNvPicPr preferRelativeResize="0"/>
          <p:nvPr/>
        </p:nvPicPr>
        <p:blipFill rotWithShape="1">
          <a:blip r:embed="rId3">
            <a:alphaModFix/>
          </a:blip>
          <a:srcRect t="14115" r="1429" b="17592"/>
          <a:stretch/>
        </p:blipFill>
        <p:spPr>
          <a:xfrm>
            <a:off x="0" y="0"/>
            <a:ext cx="12261676" cy="6721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1436a157e63_0_2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pic>
        <p:nvPicPr>
          <p:cNvPr id="569" name="Google Shape;569;g1436a157e63_0_20"/>
          <p:cNvPicPr preferRelativeResize="0"/>
          <p:nvPr/>
        </p:nvPicPr>
        <p:blipFill rotWithShape="1">
          <a:blip r:embed="rId3">
            <a:alphaModFix/>
          </a:blip>
          <a:srcRect t="13837" r="2257" b="17594"/>
          <a:stretch/>
        </p:blipFill>
        <p:spPr>
          <a:xfrm>
            <a:off x="0" y="0"/>
            <a:ext cx="12192000" cy="6858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1436a157e63_0_2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pic>
        <p:nvPicPr>
          <p:cNvPr id="576" name="Google Shape;576;g1436a157e63_0_25"/>
          <p:cNvPicPr preferRelativeResize="0"/>
          <p:nvPr/>
        </p:nvPicPr>
        <p:blipFill rotWithShape="1">
          <a:blip r:embed="rId3">
            <a:alphaModFix/>
          </a:blip>
          <a:srcRect t="13560" r="2874" b="17043"/>
          <a:stretch/>
        </p:blipFill>
        <p:spPr>
          <a:xfrm>
            <a:off x="0" y="87075"/>
            <a:ext cx="12192000" cy="6770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p:nvPr/>
        </p:nvSpPr>
        <p:spPr>
          <a:xfrm>
            <a:off x="472098" y="250427"/>
            <a:ext cx="10733314" cy="677943"/>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3600">
                <a:solidFill>
                  <a:schemeClr val="dk1"/>
                </a:solidFill>
                <a:latin typeface="Calibri"/>
                <a:ea typeface="Calibri"/>
                <a:cs typeface="Calibri"/>
                <a:sym typeface="Calibri"/>
              </a:rPr>
              <a:t>Fork</a:t>
            </a:r>
            <a:endParaRPr sz="3600">
              <a:solidFill>
                <a:schemeClr val="dk1"/>
              </a:solidFill>
              <a:latin typeface="Calibri"/>
              <a:ea typeface="Calibri"/>
              <a:cs typeface="Calibri"/>
              <a:sym typeface="Calibri"/>
            </a:endParaRPr>
          </a:p>
        </p:txBody>
      </p:sp>
      <p:sp>
        <p:nvSpPr>
          <p:cNvPr id="195" name="Google Shape;195;p6"/>
          <p:cNvSpPr/>
          <p:nvPr/>
        </p:nvSpPr>
        <p:spPr>
          <a:xfrm>
            <a:off x="670560" y="998806"/>
            <a:ext cx="11051748"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 fork creates an alternative version of a blockchain.  It is typically done to apply upgrades or new governance rules to a network. A fork can be of 2 types: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a:solidFill>
                  <a:schemeClr val="dk1"/>
                </a:solidFill>
                <a:latin typeface="Calibri"/>
                <a:ea typeface="Calibri"/>
                <a:cs typeface="Calibri"/>
                <a:sym typeface="Calibri"/>
              </a:rPr>
              <a:t>Hard Fork</a:t>
            </a:r>
            <a:r>
              <a:rPr lang="en-US" sz="2400">
                <a:solidFill>
                  <a:schemeClr val="dk1"/>
                </a:solidFill>
                <a:latin typeface="Calibri"/>
                <a:ea typeface="Calibri"/>
                <a:cs typeface="Calibri"/>
                <a:sym typeface="Calibri"/>
              </a:rPr>
              <a:t>: A hard fork occurs when the protocol upgrade results in a split in the blockchain that is not backward compatible, i.e., the software validating according to the old protocol will see the new protocol as invalid and vice versa.  Hence all clients need to upgrade to the new version if they want to continue participating in the network. </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sz="4400">
              <a:solidFill>
                <a:schemeClr val="dk1"/>
              </a:solidFill>
              <a:latin typeface="Times New Roman"/>
              <a:ea typeface="Times New Roman"/>
              <a:cs typeface="Times New Roman"/>
              <a:sym typeface="Times New Roman"/>
            </a:endParaRPr>
          </a:p>
        </p:txBody>
      </p:sp>
      <p:sp>
        <p:nvSpPr>
          <p:cNvPr id="196" name="Google Shape;196;p6"/>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197" name="Google Shape;197;p6"/>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198" name="Google Shape;198;p6"/>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99" name="Google Shape;199;p6"/>
          <p:cNvSpPr/>
          <p:nvPr/>
        </p:nvSpPr>
        <p:spPr>
          <a:xfrm>
            <a:off x="4452079" y="3914930"/>
            <a:ext cx="2233534" cy="1049312"/>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Blockchain</a:t>
            </a:r>
            <a:endParaRPr sz="1800">
              <a:solidFill>
                <a:schemeClr val="lt1"/>
              </a:solidFill>
              <a:latin typeface="Calibri"/>
              <a:ea typeface="Calibri"/>
              <a:cs typeface="Calibri"/>
              <a:sym typeface="Calibri"/>
            </a:endParaRPr>
          </a:p>
        </p:txBody>
      </p:sp>
      <p:sp>
        <p:nvSpPr>
          <p:cNvPr id="200" name="Google Shape;200;p6"/>
          <p:cNvSpPr/>
          <p:nvPr/>
        </p:nvSpPr>
        <p:spPr>
          <a:xfrm>
            <a:off x="6775550" y="5125030"/>
            <a:ext cx="2293499" cy="1049312"/>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Oldblockchain</a:t>
            </a:r>
            <a:endParaRPr sz="1800">
              <a:solidFill>
                <a:schemeClr val="lt1"/>
              </a:solidFill>
              <a:latin typeface="Calibri"/>
              <a:ea typeface="Calibri"/>
              <a:cs typeface="Calibri"/>
              <a:sym typeface="Calibri"/>
            </a:endParaRPr>
          </a:p>
        </p:txBody>
      </p:sp>
      <p:sp>
        <p:nvSpPr>
          <p:cNvPr id="201" name="Google Shape;201;p6"/>
          <p:cNvSpPr/>
          <p:nvPr/>
        </p:nvSpPr>
        <p:spPr>
          <a:xfrm>
            <a:off x="1843789" y="4964242"/>
            <a:ext cx="2368447" cy="1049312"/>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Newblockchain</a:t>
            </a:r>
            <a:endParaRPr sz="1800">
              <a:solidFill>
                <a:schemeClr val="lt1"/>
              </a:solidFill>
              <a:latin typeface="Calibri"/>
              <a:ea typeface="Calibri"/>
              <a:cs typeface="Calibri"/>
              <a:sym typeface="Calibri"/>
            </a:endParaRPr>
          </a:p>
        </p:txBody>
      </p:sp>
      <p:cxnSp>
        <p:nvCxnSpPr>
          <p:cNvPr id="202" name="Google Shape;202;p6"/>
          <p:cNvCxnSpPr>
            <a:endCxn id="201" idx="7"/>
          </p:cNvCxnSpPr>
          <p:nvPr/>
        </p:nvCxnSpPr>
        <p:spPr>
          <a:xfrm flipH="1">
            <a:off x="3865385" y="4646910"/>
            <a:ext cx="706500" cy="471000"/>
          </a:xfrm>
          <a:prstGeom prst="straightConnector1">
            <a:avLst/>
          </a:prstGeom>
          <a:noFill/>
          <a:ln w="9525" cap="flat" cmpd="sng">
            <a:solidFill>
              <a:srgbClr val="4A7DBA"/>
            </a:solidFill>
            <a:prstDash val="solid"/>
            <a:round/>
            <a:headEnd type="none" w="sm" len="sm"/>
            <a:tailEnd type="stealth" w="med" len="med"/>
          </a:ln>
        </p:spPr>
      </p:cxnSp>
      <p:cxnSp>
        <p:nvCxnSpPr>
          <p:cNvPr id="203" name="Google Shape;203;p6"/>
          <p:cNvCxnSpPr/>
          <p:nvPr/>
        </p:nvCxnSpPr>
        <p:spPr>
          <a:xfrm>
            <a:off x="6490740" y="4676932"/>
            <a:ext cx="524656" cy="584616"/>
          </a:xfrm>
          <a:prstGeom prst="straightConnector1">
            <a:avLst/>
          </a:prstGeom>
          <a:noFill/>
          <a:ln w="9525" cap="flat" cmpd="sng">
            <a:solidFill>
              <a:srgbClr val="4A7DBA"/>
            </a:solidFill>
            <a:prstDash val="solid"/>
            <a:round/>
            <a:headEnd type="none" w="sm" len="sm"/>
            <a:tailEnd type="stealth"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1436a157e63_0_3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pic>
        <p:nvPicPr>
          <p:cNvPr id="583" name="Google Shape;583;g1436a157e63_0_30"/>
          <p:cNvPicPr preferRelativeResize="0"/>
          <p:nvPr/>
        </p:nvPicPr>
        <p:blipFill rotWithShape="1">
          <a:blip r:embed="rId3">
            <a:alphaModFix/>
          </a:blip>
          <a:srcRect t="13835" r="2047" b="19520"/>
          <a:stretch/>
        </p:blipFill>
        <p:spPr>
          <a:xfrm>
            <a:off x="69675" y="87075"/>
            <a:ext cx="12017825" cy="677092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g1436a157e63_0_6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pic>
        <p:nvPicPr>
          <p:cNvPr id="590" name="Google Shape;590;g1436a157e63_0_60"/>
          <p:cNvPicPr preferRelativeResize="0"/>
          <p:nvPr/>
        </p:nvPicPr>
        <p:blipFill rotWithShape="1">
          <a:blip r:embed="rId3">
            <a:alphaModFix/>
          </a:blip>
          <a:srcRect t="14387" r="2666" b="18972"/>
          <a:stretch/>
        </p:blipFill>
        <p:spPr>
          <a:xfrm>
            <a:off x="0" y="-69675"/>
            <a:ext cx="12192000" cy="6927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1436a157e63_0_6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pic>
        <p:nvPicPr>
          <p:cNvPr id="597" name="Google Shape;597;g1436a157e63_0_66"/>
          <p:cNvPicPr preferRelativeResize="0"/>
          <p:nvPr/>
        </p:nvPicPr>
        <p:blipFill rotWithShape="1">
          <a:blip r:embed="rId3">
            <a:alphaModFix/>
          </a:blip>
          <a:srcRect t="14659" r="1632" b="19246"/>
          <a:stretch/>
        </p:blipFill>
        <p:spPr>
          <a:xfrm>
            <a:off x="69675" y="69675"/>
            <a:ext cx="11982999" cy="6858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1436a157e63_0_7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pic>
        <p:nvPicPr>
          <p:cNvPr id="604" name="Google Shape;604;g1436a157e63_0_71"/>
          <p:cNvPicPr preferRelativeResize="0"/>
          <p:nvPr/>
        </p:nvPicPr>
        <p:blipFill rotWithShape="1">
          <a:blip r:embed="rId3">
            <a:alphaModFix/>
          </a:blip>
          <a:srcRect t="13284" r="1224" b="19248"/>
          <a:stretch/>
        </p:blipFill>
        <p:spPr>
          <a:xfrm>
            <a:off x="0" y="0"/>
            <a:ext cx="12192000" cy="6858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436a157e63_0_7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pic>
        <p:nvPicPr>
          <p:cNvPr id="611" name="Google Shape;611;g1436a157e63_0_76"/>
          <p:cNvPicPr preferRelativeResize="0"/>
          <p:nvPr/>
        </p:nvPicPr>
        <p:blipFill rotWithShape="1">
          <a:blip r:embed="rId3">
            <a:alphaModFix/>
          </a:blip>
          <a:srcRect t="13283" r="1632" b="20626"/>
          <a:stretch/>
        </p:blipFill>
        <p:spPr>
          <a:xfrm>
            <a:off x="0" y="0"/>
            <a:ext cx="12192000" cy="6858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1436a157e63_0_8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pic>
        <p:nvPicPr>
          <p:cNvPr id="618" name="Google Shape;618;g1436a157e63_0_81"/>
          <p:cNvPicPr preferRelativeResize="0"/>
          <p:nvPr/>
        </p:nvPicPr>
        <p:blipFill rotWithShape="1">
          <a:blip r:embed="rId3">
            <a:alphaModFix/>
          </a:blip>
          <a:srcRect t="14391" r="1845" b="20343"/>
          <a:stretch/>
        </p:blipFill>
        <p:spPr>
          <a:xfrm>
            <a:off x="0" y="0"/>
            <a:ext cx="12104924" cy="6858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1436a157e63_0_9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pic>
        <p:nvPicPr>
          <p:cNvPr id="625" name="Google Shape;625;g1436a157e63_0_90"/>
          <p:cNvPicPr preferRelativeResize="0"/>
          <p:nvPr/>
        </p:nvPicPr>
        <p:blipFill rotWithShape="1">
          <a:blip r:embed="rId3">
            <a:alphaModFix/>
          </a:blip>
          <a:srcRect t="14666" b="20891"/>
          <a:stretch/>
        </p:blipFill>
        <p:spPr>
          <a:xfrm>
            <a:off x="0" y="-87075"/>
            <a:ext cx="12192000" cy="69450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1436a157e63_0_9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pic>
        <p:nvPicPr>
          <p:cNvPr id="632" name="Google Shape;632;g1436a157e63_0_95"/>
          <p:cNvPicPr preferRelativeResize="0"/>
          <p:nvPr/>
        </p:nvPicPr>
        <p:blipFill rotWithShape="1">
          <a:blip r:embed="rId3">
            <a:alphaModFix/>
          </a:blip>
          <a:srcRect t="13019" r="1019" b="16795"/>
          <a:stretch/>
        </p:blipFill>
        <p:spPr>
          <a:xfrm>
            <a:off x="69675" y="0"/>
            <a:ext cx="12017825" cy="6858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g1436a157e63_0_10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sp>
        <p:nvSpPr>
          <p:cNvPr id="639" name="Google Shape;639;g1436a157e63_0_100"/>
          <p:cNvSpPr txBox="1"/>
          <p:nvPr/>
        </p:nvSpPr>
        <p:spPr>
          <a:xfrm>
            <a:off x="0" y="487675"/>
            <a:ext cx="11895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t>https://www.blockchain.com/btc/unconfirmed-transactions?show_adv=true</a:t>
            </a:r>
            <a:endParaRPr sz="28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1436fd89033_0_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pic>
        <p:nvPicPr>
          <p:cNvPr id="646" name="Google Shape;646;g1436fd89033_0_0"/>
          <p:cNvPicPr preferRelativeResize="0"/>
          <p:nvPr/>
        </p:nvPicPr>
        <p:blipFill rotWithShape="1">
          <a:blip r:embed="rId3">
            <a:alphaModFix/>
          </a:blip>
          <a:srcRect t="14936" b="20626"/>
          <a:stretch/>
        </p:blipFill>
        <p:spPr>
          <a:xfrm>
            <a:off x="152400" y="191600"/>
            <a:ext cx="11917676" cy="6529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7"/>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209" name="Google Shape;209;p7"/>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210" name="Google Shape;210;p7"/>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211" name="Google Shape;211;p7"/>
          <p:cNvSpPr/>
          <p:nvPr/>
        </p:nvSpPr>
        <p:spPr>
          <a:xfrm>
            <a:off x="149902" y="797511"/>
            <a:ext cx="11902190" cy="710963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Once upon a time there was Unix operating system. Nowadays people use linux and Macos.</a:t>
            </a:r>
            <a:endParaRPr/>
          </a:p>
          <a:p>
            <a:pPr marL="342900" marR="0" lvl="0" indent="-190500" algn="l" rtl="0">
              <a:spcBef>
                <a:spcPts val="0"/>
              </a:spcBef>
              <a:spcAft>
                <a:spcPts val="0"/>
              </a:spcAft>
              <a:buClr>
                <a:schemeClr val="dk1"/>
              </a:buClr>
              <a:buSzPts val="2400"/>
              <a:buFont typeface="Noto Sans Symbols"/>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This leads to the formation of a new blockchain. To add some new functionality in a blockchain more coding is required. This sometimes result in the incompatibility of the new block with the old block.</a:t>
            </a:r>
            <a:endParaRPr/>
          </a:p>
          <a:p>
            <a:pPr marL="342900" marR="0" lvl="0" indent="-190500" algn="l" rtl="0">
              <a:spcBef>
                <a:spcPts val="0"/>
              </a:spcBef>
              <a:spcAft>
                <a:spcPts val="0"/>
              </a:spcAft>
              <a:buClr>
                <a:schemeClr val="dk1"/>
              </a:buClr>
              <a:buSzPts val="2400"/>
              <a:buFont typeface="Noto Sans Symbols"/>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This process of forming a new blockchain from older blockchain is known as hard fork.</a:t>
            </a:r>
            <a:endParaRPr/>
          </a:p>
          <a:p>
            <a:pPr marL="342900" marR="0" lvl="0" indent="-190500" algn="l" rtl="0">
              <a:spcBef>
                <a:spcPts val="0"/>
              </a:spcBef>
              <a:spcAft>
                <a:spcPts val="0"/>
              </a:spcAft>
              <a:buClr>
                <a:schemeClr val="dk1"/>
              </a:buClr>
              <a:buSzPts val="2400"/>
              <a:buFont typeface="Noto Sans Symbols"/>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Some miners  go with old blockchain while others support new updated blockchain .</a:t>
            </a:r>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This leads to blockchain hard fork.</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EX:- Formation of bitcoin cash and bitcoin gold from bitcoin is an example of hard fork.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sz="4400">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14514345b7a_0_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pic>
        <p:nvPicPr>
          <p:cNvPr id="653" name="Google Shape;653;g14514345b7a_0_1"/>
          <p:cNvPicPr preferRelativeResize="0"/>
          <p:nvPr/>
        </p:nvPicPr>
        <p:blipFill rotWithShape="1">
          <a:blip r:embed="rId3">
            <a:alphaModFix/>
          </a:blip>
          <a:srcRect t="15493" b="19790"/>
          <a:stretch/>
        </p:blipFill>
        <p:spPr>
          <a:xfrm>
            <a:off x="69675" y="139325"/>
            <a:ext cx="12052649" cy="6582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14514345b7a_0_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pic>
        <p:nvPicPr>
          <p:cNvPr id="660" name="Google Shape;660;g14514345b7a_0_6"/>
          <p:cNvPicPr preferRelativeResize="0"/>
          <p:nvPr/>
        </p:nvPicPr>
        <p:blipFill rotWithShape="1">
          <a:blip r:embed="rId3">
            <a:alphaModFix/>
          </a:blip>
          <a:srcRect l="4183" t="15214" r="21251" b="18140"/>
          <a:stretch/>
        </p:blipFill>
        <p:spPr>
          <a:xfrm>
            <a:off x="156750" y="104500"/>
            <a:ext cx="12035251" cy="66169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14514345b7a_0_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72</a:t>
            </a:fld>
            <a:endParaRPr/>
          </a:p>
        </p:txBody>
      </p:sp>
      <p:pic>
        <p:nvPicPr>
          <p:cNvPr id="667" name="Google Shape;667;g14514345b7a_0_11"/>
          <p:cNvPicPr preferRelativeResize="0"/>
          <p:nvPr/>
        </p:nvPicPr>
        <p:blipFill rotWithShape="1">
          <a:blip r:embed="rId3">
            <a:alphaModFix/>
          </a:blip>
          <a:srcRect t="14388" b="14558"/>
          <a:stretch/>
        </p:blipFill>
        <p:spPr>
          <a:xfrm>
            <a:off x="152400" y="226425"/>
            <a:ext cx="11830600" cy="6409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14514345b7a_0_1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pic>
        <p:nvPicPr>
          <p:cNvPr id="674" name="Google Shape;674;g14514345b7a_0_16"/>
          <p:cNvPicPr preferRelativeResize="0"/>
          <p:nvPr/>
        </p:nvPicPr>
        <p:blipFill rotWithShape="1">
          <a:blip r:embed="rId3">
            <a:alphaModFix/>
          </a:blip>
          <a:srcRect t="14657" b="14565"/>
          <a:stretch/>
        </p:blipFill>
        <p:spPr>
          <a:xfrm>
            <a:off x="152400" y="191600"/>
            <a:ext cx="11865426" cy="65298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14514345b7a_0_2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a:p>
        </p:txBody>
      </p:sp>
      <p:pic>
        <p:nvPicPr>
          <p:cNvPr id="681" name="Google Shape;681;g14514345b7a_0_21"/>
          <p:cNvPicPr preferRelativeResize="0"/>
          <p:nvPr/>
        </p:nvPicPr>
        <p:blipFill rotWithShape="1">
          <a:blip r:embed="rId3">
            <a:alphaModFix/>
          </a:blip>
          <a:srcRect t="12134" r="25716" b="7718"/>
          <a:stretch/>
        </p:blipFill>
        <p:spPr>
          <a:xfrm>
            <a:off x="0" y="0"/>
            <a:ext cx="12104924" cy="696685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g14514345b7a_0_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75</a:t>
            </a:fld>
            <a:endParaRPr/>
          </a:p>
        </p:txBody>
      </p:sp>
      <p:pic>
        <p:nvPicPr>
          <p:cNvPr id="688" name="Google Shape;688;g14514345b7a_0_26"/>
          <p:cNvPicPr preferRelativeResize="0"/>
          <p:nvPr/>
        </p:nvPicPr>
        <p:blipFill rotWithShape="1">
          <a:blip r:embed="rId3">
            <a:alphaModFix/>
          </a:blip>
          <a:srcRect t="14662" b="15112"/>
          <a:stretch/>
        </p:blipFill>
        <p:spPr>
          <a:xfrm>
            <a:off x="152400" y="0"/>
            <a:ext cx="11917676" cy="67214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g14514345b7a_0_3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pic>
        <p:nvPicPr>
          <p:cNvPr id="695" name="Google Shape;695;g14514345b7a_0_31"/>
          <p:cNvPicPr preferRelativeResize="0"/>
          <p:nvPr/>
        </p:nvPicPr>
        <p:blipFill rotWithShape="1">
          <a:blip r:embed="rId3">
            <a:alphaModFix/>
          </a:blip>
          <a:srcRect t="17983" b="14385"/>
          <a:stretch/>
        </p:blipFill>
        <p:spPr>
          <a:xfrm>
            <a:off x="152400" y="226425"/>
            <a:ext cx="11726100" cy="64950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14514345b7a_0_4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pic>
        <p:nvPicPr>
          <p:cNvPr id="702" name="Google Shape;702;g14514345b7a_0_43"/>
          <p:cNvPicPr preferRelativeResize="0"/>
          <p:nvPr/>
        </p:nvPicPr>
        <p:blipFill rotWithShape="1">
          <a:blip r:embed="rId3">
            <a:alphaModFix/>
          </a:blip>
          <a:srcRect l="27313" t="20999" r="25185" b="16761"/>
          <a:stretch/>
        </p:blipFill>
        <p:spPr>
          <a:xfrm>
            <a:off x="261250" y="261250"/>
            <a:ext cx="11686899" cy="63050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g14514345b7a_0_4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pic>
        <p:nvPicPr>
          <p:cNvPr id="709" name="Google Shape;709;g14514345b7a_0_49"/>
          <p:cNvPicPr preferRelativeResize="0"/>
          <p:nvPr/>
        </p:nvPicPr>
        <p:blipFill rotWithShape="1">
          <a:blip r:embed="rId3">
            <a:alphaModFix/>
          </a:blip>
          <a:srcRect t="15768" b="18691"/>
          <a:stretch/>
        </p:blipFill>
        <p:spPr>
          <a:xfrm>
            <a:off x="152400" y="104500"/>
            <a:ext cx="11969925" cy="66169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g14514345b7a_0_5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79</a:t>
            </a:fld>
            <a:endParaRPr/>
          </a:p>
        </p:txBody>
      </p:sp>
      <p:pic>
        <p:nvPicPr>
          <p:cNvPr id="716" name="Google Shape;716;g14514345b7a_0_54"/>
          <p:cNvPicPr preferRelativeResize="0"/>
          <p:nvPr/>
        </p:nvPicPr>
        <p:blipFill rotWithShape="1">
          <a:blip r:embed="rId3">
            <a:alphaModFix/>
          </a:blip>
          <a:srcRect t="15069" b="20802"/>
          <a:stretch/>
        </p:blipFill>
        <p:spPr>
          <a:xfrm>
            <a:off x="0" y="0"/>
            <a:ext cx="12192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8"/>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Chandramouli, Asha, Abhilash, Meena </a:t>
            </a:r>
            <a:endParaRPr/>
          </a:p>
        </p:txBody>
      </p:sp>
      <p:sp>
        <p:nvSpPr>
          <p:cNvPr id="217" name="Google Shape;217;p8"/>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Blockchain Technology</a:t>
            </a:r>
            <a:endParaRPr/>
          </a:p>
        </p:txBody>
      </p:sp>
      <p:sp>
        <p:nvSpPr>
          <p:cNvPr id="218" name="Google Shape;218;p8"/>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219" name="Google Shape;219;p8"/>
          <p:cNvSpPr/>
          <p:nvPr/>
        </p:nvSpPr>
        <p:spPr>
          <a:xfrm>
            <a:off x="299803" y="513175"/>
            <a:ext cx="11572407" cy="53245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Soft</a:t>
            </a:r>
            <a:r>
              <a:rPr lang="en-US" sz="3200" b="1">
                <a:solidFill>
                  <a:schemeClr val="dk1"/>
                </a:solidFill>
                <a:latin typeface="Calibri"/>
                <a:ea typeface="Calibri"/>
                <a:cs typeface="Calibri"/>
                <a:sym typeface="Calibri"/>
              </a:rPr>
              <a:t> </a:t>
            </a:r>
            <a:r>
              <a:rPr lang="en-US" sz="2800" b="1">
                <a:solidFill>
                  <a:schemeClr val="dk1"/>
                </a:solidFill>
                <a:latin typeface="Calibri"/>
                <a:ea typeface="Calibri"/>
                <a:cs typeface="Calibri"/>
                <a:sym typeface="Calibri"/>
              </a:rPr>
              <a:t>Fork</a:t>
            </a:r>
            <a:r>
              <a:rPr lang="en-U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A soft fork is a protocol upgrade that is backward compatible. </a:t>
            </a:r>
            <a:endParaRPr sz="28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 Here the old software will recognize the blocks made by the new protocol as valid.  </a:t>
            </a:r>
            <a:endParaRPr sz="28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Hence it does not require all the nodes in the network to upgrade to maintain consensus as the soft-forked chain follows both the old as well as the new set of protocol rules.  </a:t>
            </a:r>
            <a:endParaRPr sz="28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In softfork there will be update in the blockchain.</a:t>
            </a:r>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Ethereum blockchain works on proof of work mechanism .</a:t>
            </a:r>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Ethereum developers is going to upgrade it so it will work on proof of stake mechanism.</a:t>
            </a:r>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After update ethereum will be known as Ethereum 2.0.</a:t>
            </a:r>
            <a:endParaRPr sz="280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14514345b7a_0_5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pic>
        <p:nvPicPr>
          <p:cNvPr id="723" name="Google Shape;723;g14514345b7a_0_59"/>
          <p:cNvPicPr preferRelativeResize="0"/>
          <p:nvPr/>
        </p:nvPicPr>
        <p:blipFill rotWithShape="1">
          <a:blip r:embed="rId3">
            <a:alphaModFix/>
          </a:blip>
          <a:srcRect t="14937" b="21173"/>
          <a:stretch/>
        </p:blipFill>
        <p:spPr>
          <a:xfrm>
            <a:off x="0" y="104500"/>
            <a:ext cx="12070075" cy="66169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g14514345b7a_0_6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pic>
        <p:nvPicPr>
          <p:cNvPr id="730" name="Google Shape;730;g14514345b7a_0_64"/>
          <p:cNvPicPr preferRelativeResize="0"/>
          <p:nvPr/>
        </p:nvPicPr>
        <p:blipFill rotWithShape="1">
          <a:blip r:embed="rId3">
            <a:alphaModFix/>
          </a:blip>
          <a:srcRect t="15689" b="18719"/>
          <a:stretch/>
        </p:blipFill>
        <p:spPr>
          <a:xfrm>
            <a:off x="152400" y="226425"/>
            <a:ext cx="11830600" cy="63746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14514345b7a_0_6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82</a:t>
            </a:fld>
            <a:endParaRPr/>
          </a:p>
        </p:txBody>
      </p:sp>
      <p:pic>
        <p:nvPicPr>
          <p:cNvPr id="737" name="Google Shape;737;g14514345b7a_0_69"/>
          <p:cNvPicPr preferRelativeResize="0"/>
          <p:nvPr/>
        </p:nvPicPr>
        <p:blipFill rotWithShape="1">
          <a:blip r:embed="rId3">
            <a:alphaModFix/>
          </a:blip>
          <a:srcRect t="15331" b="21050"/>
          <a:stretch/>
        </p:blipFill>
        <p:spPr>
          <a:xfrm>
            <a:off x="191600" y="139325"/>
            <a:ext cx="11878474" cy="64617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14514345b7a_0_7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83</a:t>
            </a:fld>
            <a:endParaRPr/>
          </a:p>
        </p:txBody>
      </p:sp>
      <p:pic>
        <p:nvPicPr>
          <p:cNvPr id="744" name="Google Shape;744;g14514345b7a_0_74"/>
          <p:cNvPicPr preferRelativeResize="0"/>
          <p:nvPr/>
        </p:nvPicPr>
        <p:blipFill rotWithShape="1">
          <a:blip r:embed="rId3">
            <a:alphaModFix/>
          </a:blip>
          <a:srcRect t="14661" b="18693"/>
          <a:stretch/>
        </p:blipFill>
        <p:spPr>
          <a:xfrm>
            <a:off x="69675" y="0"/>
            <a:ext cx="12017825" cy="67214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g14514345b7a_0_7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84</a:t>
            </a:fld>
            <a:endParaRPr/>
          </a:p>
        </p:txBody>
      </p:sp>
      <p:pic>
        <p:nvPicPr>
          <p:cNvPr id="751" name="Google Shape;751;g14514345b7a_0_79"/>
          <p:cNvPicPr preferRelativeResize="0"/>
          <p:nvPr/>
        </p:nvPicPr>
        <p:blipFill rotWithShape="1">
          <a:blip r:embed="rId3">
            <a:alphaModFix/>
          </a:blip>
          <a:srcRect t="14937" b="17039"/>
          <a:stretch/>
        </p:blipFill>
        <p:spPr>
          <a:xfrm>
            <a:off x="87075" y="139325"/>
            <a:ext cx="12000425" cy="6582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g14514345b7a_0_8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85</a:t>
            </a:fld>
            <a:endParaRPr/>
          </a:p>
        </p:txBody>
      </p:sp>
      <p:pic>
        <p:nvPicPr>
          <p:cNvPr id="758" name="Google Shape;758;g14514345b7a_0_84"/>
          <p:cNvPicPr preferRelativeResize="0"/>
          <p:nvPr/>
        </p:nvPicPr>
        <p:blipFill rotWithShape="1">
          <a:blip r:embed="rId3">
            <a:alphaModFix/>
          </a:blip>
          <a:srcRect t="13560" b="19244"/>
          <a:stretch/>
        </p:blipFill>
        <p:spPr>
          <a:xfrm>
            <a:off x="152400" y="174175"/>
            <a:ext cx="11969925" cy="65472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14514345b7a_0_8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86</a:t>
            </a:fld>
            <a:endParaRPr/>
          </a:p>
        </p:txBody>
      </p:sp>
      <p:pic>
        <p:nvPicPr>
          <p:cNvPr id="765" name="Google Shape;765;g14514345b7a_0_89"/>
          <p:cNvPicPr preferRelativeResize="0"/>
          <p:nvPr/>
        </p:nvPicPr>
        <p:blipFill rotWithShape="1">
          <a:blip r:embed="rId3">
            <a:alphaModFix/>
          </a:blip>
          <a:srcRect t="14387" b="18972"/>
          <a:stretch/>
        </p:blipFill>
        <p:spPr>
          <a:xfrm>
            <a:off x="152400" y="209000"/>
            <a:ext cx="11795750" cy="65124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14514345b7a_0_9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87</a:t>
            </a:fld>
            <a:endParaRPr/>
          </a:p>
        </p:txBody>
      </p:sp>
      <p:pic>
        <p:nvPicPr>
          <p:cNvPr id="772" name="Google Shape;772;g14514345b7a_0_94"/>
          <p:cNvPicPr preferRelativeResize="0"/>
          <p:nvPr/>
        </p:nvPicPr>
        <p:blipFill rotWithShape="1">
          <a:blip r:embed="rId3">
            <a:alphaModFix/>
          </a:blip>
          <a:srcRect t="14110" b="17593"/>
          <a:stretch/>
        </p:blipFill>
        <p:spPr>
          <a:xfrm>
            <a:off x="139325" y="0"/>
            <a:ext cx="11948175" cy="65662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g14514345b7a_0_9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88</a:t>
            </a:fld>
            <a:endParaRPr/>
          </a:p>
        </p:txBody>
      </p:sp>
      <p:pic>
        <p:nvPicPr>
          <p:cNvPr id="779" name="Google Shape;779;g14514345b7a_0_99"/>
          <p:cNvPicPr preferRelativeResize="0"/>
          <p:nvPr/>
        </p:nvPicPr>
        <p:blipFill>
          <a:blip r:embed="rId3">
            <a:alphaModFix/>
          </a:blip>
          <a:stretch>
            <a:fillRect/>
          </a:stretch>
        </p:blipFill>
        <p:spPr>
          <a:xfrm>
            <a:off x="152400" y="152400"/>
            <a:ext cx="11795750" cy="63246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14514345b7a_0_10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89</a:t>
            </a:fld>
            <a:endParaRPr/>
          </a:p>
        </p:txBody>
      </p:sp>
      <p:sp>
        <p:nvSpPr>
          <p:cNvPr id="786" name="Google Shape;786;g14514345b7a_0_104"/>
          <p:cNvSpPr txBox="1"/>
          <p:nvPr/>
        </p:nvSpPr>
        <p:spPr>
          <a:xfrm>
            <a:off x="95850" y="1062450"/>
            <a:ext cx="120003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dirty="0" smtClean="0"/>
              <a:t>https://tools.superdatascience.com/blockchain/public-private-keys/keys</a:t>
            </a:r>
            <a:endParaRPr sz="2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425c927328_0_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226" name="Google Shape;226;g1425c927328_0_0"/>
          <p:cNvPicPr preferRelativeResize="0"/>
          <p:nvPr/>
        </p:nvPicPr>
        <p:blipFill rotWithShape="1">
          <a:blip r:embed="rId3">
            <a:alphaModFix/>
          </a:blip>
          <a:srcRect l="2941" t="18517" r="3082" b="21997"/>
          <a:stretch/>
        </p:blipFill>
        <p:spPr>
          <a:xfrm>
            <a:off x="69675" y="69675"/>
            <a:ext cx="12017825" cy="66517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14514345b7a_0_12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90</a:t>
            </a:fld>
            <a:endParaRPr/>
          </a:p>
        </p:txBody>
      </p:sp>
      <p:pic>
        <p:nvPicPr>
          <p:cNvPr id="793" name="Google Shape;793;g14514345b7a_0_123"/>
          <p:cNvPicPr preferRelativeResize="0"/>
          <p:nvPr/>
        </p:nvPicPr>
        <p:blipFill rotWithShape="1">
          <a:blip r:embed="rId3">
            <a:alphaModFix/>
          </a:blip>
          <a:srcRect t="14386" b="18418"/>
          <a:stretch/>
        </p:blipFill>
        <p:spPr>
          <a:xfrm>
            <a:off x="104500" y="87075"/>
            <a:ext cx="11982999" cy="663437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14514345b7a_0_12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91</a:t>
            </a:fld>
            <a:endParaRPr/>
          </a:p>
        </p:txBody>
      </p:sp>
      <p:pic>
        <p:nvPicPr>
          <p:cNvPr id="800" name="Google Shape;800;g14514345b7a_0_128"/>
          <p:cNvPicPr preferRelativeResize="0"/>
          <p:nvPr/>
        </p:nvPicPr>
        <p:blipFill rotWithShape="1">
          <a:blip r:embed="rId3">
            <a:alphaModFix/>
          </a:blip>
          <a:srcRect t="15220" b="18139"/>
          <a:stretch/>
        </p:blipFill>
        <p:spPr>
          <a:xfrm>
            <a:off x="152400" y="209000"/>
            <a:ext cx="11848000" cy="63921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g14514345b7a_0_13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92</a:t>
            </a:fld>
            <a:endParaRPr/>
          </a:p>
        </p:txBody>
      </p:sp>
      <p:pic>
        <p:nvPicPr>
          <p:cNvPr id="807" name="Google Shape;807;g14514345b7a_0_133"/>
          <p:cNvPicPr preferRelativeResize="0"/>
          <p:nvPr/>
        </p:nvPicPr>
        <p:blipFill rotWithShape="1">
          <a:blip r:embed="rId3">
            <a:alphaModFix/>
          </a:blip>
          <a:srcRect t="13840" b="18413"/>
          <a:stretch/>
        </p:blipFill>
        <p:spPr>
          <a:xfrm>
            <a:off x="152400" y="226425"/>
            <a:ext cx="11813174" cy="635725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g14514345b7a_0_13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93</a:t>
            </a:fld>
            <a:endParaRPr/>
          </a:p>
        </p:txBody>
      </p:sp>
      <p:pic>
        <p:nvPicPr>
          <p:cNvPr id="814" name="Google Shape;814;g14514345b7a_0_138"/>
          <p:cNvPicPr preferRelativeResize="0"/>
          <p:nvPr/>
        </p:nvPicPr>
        <p:blipFill rotWithShape="1">
          <a:blip r:embed="rId3">
            <a:alphaModFix/>
          </a:blip>
          <a:srcRect t="15509" b="17694"/>
          <a:stretch/>
        </p:blipFill>
        <p:spPr>
          <a:xfrm>
            <a:off x="152400" y="261250"/>
            <a:ext cx="11882849" cy="64602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g14514345b7a_0_14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94</a:t>
            </a:fld>
            <a:endParaRPr/>
          </a:p>
        </p:txBody>
      </p:sp>
      <p:sp>
        <p:nvSpPr>
          <p:cNvPr id="821" name="Google Shape;821;g14514345b7a_0_143"/>
          <p:cNvSpPr txBox="1"/>
          <p:nvPr/>
        </p:nvSpPr>
        <p:spPr>
          <a:xfrm>
            <a:off x="261625" y="104500"/>
            <a:ext cx="11791200" cy="645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900" b="1">
                <a:solidFill>
                  <a:srgbClr val="0000FF"/>
                </a:solidFill>
                <a:latin typeface="Calibri"/>
                <a:ea typeface="Calibri"/>
                <a:cs typeface="Calibri"/>
                <a:sym typeface="Calibri"/>
              </a:rPr>
              <a:t>what is Proof of burn ?</a:t>
            </a:r>
            <a:endParaRPr sz="4900" b="1">
              <a:solidFill>
                <a:srgbClr val="0000FF"/>
              </a:solidFill>
              <a:latin typeface="Calibri"/>
              <a:ea typeface="Calibri"/>
              <a:cs typeface="Calibri"/>
              <a:sym typeface="Calibri"/>
            </a:endParaRPr>
          </a:p>
          <a:p>
            <a:pPr marL="0" lvl="0" indent="0" algn="l" rtl="0">
              <a:spcBef>
                <a:spcPts val="0"/>
              </a:spcBef>
              <a:spcAft>
                <a:spcPts val="0"/>
              </a:spcAft>
              <a:buNone/>
            </a:pPr>
            <a:endParaRPr sz="4900" b="1">
              <a:solidFill>
                <a:srgbClr val="0000F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3250">
                <a:solidFill>
                  <a:srgbClr val="111111"/>
                </a:solidFill>
                <a:highlight>
                  <a:srgbClr val="FFFFFF"/>
                </a:highlight>
              </a:rPr>
              <a:t>Proof of burn is one of the several </a:t>
            </a:r>
            <a:r>
              <a:rPr lang="en-US" sz="3250" u="sng">
                <a:solidFill>
                  <a:srgbClr val="2C40D0"/>
                </a:solidFill>
                <a:highlight>
                  <a:srgbClr val="FFFFFF"/>
                </a:highligh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consensus mechanism</a:t>
            </a:r>
            <a:r>
              <a:rPr lang="en-US" sz="3250">
                <a:solidFill>
                  <a:srgbClr val="111111"/>
                </a:solidFill>
                <a:highlight>
                  <a:srgbClr val="FFFFFF"/>
                </a:highlight>
              </a:rPr>
              <a:t> algorithms implemented by a </a:t>
            </a:r>
            <a:r>
              <a:rPr lang="en-US" sz="3250" u="sng">
                <a:solidFill>
                  <a:srgbClr val="2C40D0"/>
                </a:solidFill>
                <a:highlight>
                  <a:srgbClr val="FFFFFF"/>
                </a:highligh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blockchain</a:t>
            </a:r>
            <a:r>
              <a:rPr lang="en-US" sz="3250">
                <a:solidFill>
                  <a:srgbClr val="111111"/>
                </a:solidFill>
                <a:highlight>
                  <a:srgbClr val="FFFFFF"/>
                </a:highlight>
              </a:rPr>
              <a:t> network to ensure that all participating nodes come to an agreement about the true and valid state of the blockchain network. This algorithm is implemented to avoid the possibility of any cryptocurrency coin double-spending.</a:t>
            </a:r>
            <a:endParaRPr sz="3250">
              <a:solidFill>
                <a:srgbClr val="111111"/>
              </a:solidFill>
              <a:highlight>
                <a:srgbClr val="FFFFFF"/>
              </a:highlight>
            </a:endParaRPr>
          </a:p>
          <a:p>
            <a:pPr marL="0" lvl="0" indent="0" algn="l" rtl="0">
              <a:lnSpc>
                <a:spcPct val="115000"/>
              </a:lnSpc>
              <a:spcBef>
                <a:spcPts val="210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None/>
            </a:pPr>
            <a:endParaRPr sz="3300">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g14514345b7a_0_14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95</a:t>
            </a:fld>
            <a:endParaRPr/>
          </a:p>
        </p:txBody>
      </p:sp>
      <p:sp>
        <p:nvSpPr>
          <p:cNvPr id="828" name="Google Shape;828;g14514345b7a_0_148"/>
          <p:cNvSpPr txBox="1"/>
          <p:nvPr/>
        </p:nvSpPr>
        <p:spPr>
          <a:xfrm>
            <a:off x="0" y="0"/>
            <a:ext cx="12192000" cy="683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900">
                <a:solidFill>
                  <a:schemeClr val="dk1"/>
                </a:solidFill>
              </a:rPr>
              <a:t>Proof of burn (POB) is an alternative consensus algorithm that tries to address the high energy consumption issue of a POW system.</a:t>
            </a:r>
            <a:endParaRPr sz="2900">
              <a:solidFill>
                <a:schemeClr val="dk1"/>
              </a:solidFill>
            </a:endParaRPr>
          </a:p>
          <a:p>
            <a:pPr marL="0" lvl="0" indent="0" algn="l" rtl="0">
              <a:lnSpc>
                <a:spcPct val="115000"/>
              </a:lnSpc>
              <a:spcBef>
                <a:spcPts val="2100"/>
              </a:spcBef>
              <a:spcAft>
                <a:spcPts val="0"/>
              </a:spcAft>
              <a:buNone/>
            </a:pPr>
            <a:r>
              <a:rPr lang="en-US" sz="2900">
                <a:solidFill>
                  <a:schemeClr val="dk1"/>
                </a:solidFill>
              </a:rPr>
              <a:t>POB is often called a POW system without energy waste. It operates on the principle of allowing miners to “burn” virtual currency tokens. They are then granted the right to write blocks in proportion to the coins burnt.</a:t>
            </a:r>
            <a:endParaRPr sz="2900">
              <a:solidFill>
                <a:schemeClr val="dk1"/>
              </a:solidFill>
            </a:endParaRPr>
          </a:p>
          <a:p>
            <a:pPr marL="0" lvl="0" indent="0" algn="l" rtl="0">
              <a:lnSpc>
                <a:spcPct val="115000"/>
              </a:lnSpc>
              <a:spcBef>
                <a:spcPts val="2100"/>
              </a:spcBef>
              <a:spcAft>
                <a:spcPts val="0"/>
              </a:spcAft>
              <a:buNone/>
            </a:pPr>
            <a:r>
              <a:rPr lang="en-US" sz="3150">
                <a:solidFill>
                  <a:srgbClr val="111111"/>
                </a:solidFill>
                <a:highlight>
                  <a:srgbClr val="FFFFFF"/>
                </a:highlight>
              </a:rPr>
              <a:t>Iain Stewart, the inventor of the POB algorithm, uses an analogy to describe the algorithm: burnt coins are like mining rigs. In this analogy, a miner burns their coins to buy a virtual mining rig that gives them the power to mine blocks. The more coins burned by the miner, the bigger their virtual mining "rig" will be.</a:t>
            </a:r>
            <a:endParaRPr sz="3150">
              <a:solidFill>
                <a:srgbClr val="111111"/>
              </a:solidFill>
              <a:highlight>
                <a:srgbClr val="FFFFFF"/>
              </a:highlight>
            </a:endParaRPr>
          </a:p>
          <a:p>
            <a:pPr marL="0" lvl="0" indent="0" algn="l" rtl="0">
              <a:lnSpc>
                <a:spcPct val="115000"/>
              </a:lnSpc>
              <a:spcBef>
                <a:spcPts val="2100"/>
              </a:spcBef>
              <a:spcAft>
                <a:spcPts val="0"/>
              </a:spcAft>
              <a:buNone/>
            </a:pPr>
            <a:endParaRPr sz="3150">
              <a:solidFill>
                <a:srgbClr val="111111"/>
              </a:solidFill>
              <a:highlight>
                <a:srgbClr val="FFFFFF"/>
              </a:high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g14514345b7a_0_15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96</a:t>
            </a:fld>
            <a:endParaRPr/>
          </a:p>
        </p:txBody>
      </p:sp>
      <p:sp>
        <p:nvSpPr>
          <p:cNvPr id="835" name="Google Shape;835;g14514345b7a_0_153"/>
          <p:cNvSpPr txBox="1"/>
          <p:nvPr/>
        </p:nvSpPr>
        <p:spPr>
          <a:xfrm>
            <a:off x="0" y="0"/>
            <a:ext cx="11996700" cy="6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50">
                <a:solidFill>
                  <a:srgbClr val="111111"/>
                </a:solidFill>
                <a:highlight>
                  <a:srgbClr val="FFFFFF"/>
                </a:highlight>
              </a:rPr>
              <a:t>To burn the coins, miners send them to a verifiably un-spendable address. This process does not consume many resources (other than the burned coins) and ensures that the network remains active and agile. Depending upon the implementation, miners are allowed to burn the native currency or the currency of an alternate chain, such as Bitcoin. In exchange, they receive a reward in the native currency token of the blockchain.</a:t>
            </a:r>
            <a:endParaRPr sz="2850">
              <a:solidFill>
                <a:srgbClr val="111111"/>
              </a:solidFill>
              <a:highlight>
                <a:srgbClr val="FFFFFF"/>
              </a:highlight>
            </a:endParaRPr>
          </a:p>
          <a:p>
            <a:pPr marL="0" lvl="0" indent="0" algn="l" rtl="0">
              <a:lnSpc>
                <a:spcPct val="115000"/>
              </a:lnSpc>
              <a:spcBef>
                <a:spcPts val="2100"/>
              </a:spcBef>
              <a:spcAft>
                <a:spcPts val="2100"/>
              </a:spcAft>
              <a:buNone/>
            </a:pPr>
            <a:r>
              <a:rPr lang="en-US" sz="2850">
                <a:solidFill>
                  <a:srgbClr val="111111"/>
                </a:solidFill>
                <a:highlight>
                  <a:srgbClr val="FFFFFF"/>
                </a:highlight>
              </a:rPr>
              <a:t>You can send out transactions to the network that will burn your own cryptocurrency coins. Other participants can mine/burn on top of your block, and you can also take the transactions of other participants to add them to your block. Essentially, all of this burning activity keeps the network agile, and participants are rewarded for their activities (both burning their own coins and burning other people’s coins).</a:t>
            </a:r>
            <a:endParaRPr sz="2850">
              <a:solidFill>
                <a:srgbClr val="111111"/>
              </a:solidFill>
              <a:highlight>
                <a:srgbClr val="FFFFFF"/>
              </a:high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g14514345b7a_0_15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97</a:t>
            </a:fld>
            <a:endParaRPr/>
          </a:p>
        </p:txBody>
      </p:sp>
      <p:sp>
        <p:nvSpPr>
          <p:cNvPr id="842" name="Google Shape;842;g14514345b7a_0_158"/>
          <p:cNvSpPr txBox="1"/>
          <p:nvPr/>
        </p:nvSpPr>
        <p:spPr>
          <a:xfrm>
            <a:off x="0" y="0"/>
            <a:ext cx="12192000" cy="534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50">
                <a:solidFill>
                  <a:srgbClr val="111111"/>
                </a:solidFill>
                <a:highlight>
                  <a:srgbClr val="FFFFFF"/>
                </a:highlight>
              </a:rPr>
              <a:t>To prevent the possibility of unfair advantages for early adopters, the POB system has implemented a mechanism that promotes the periodic burning of cryptocurrency coins to maintain mining power. </a:t>
            </a:r>
            <a:endParaRPr sz="3350">
              <a:solidFill>
                <a:srgbClr val="111111"/>
              </a:solidFill>
              <a:highlight>
                <a:srgbClr val="FFFFFF"/>
              </a:highlight>
            </a:endParaRPr>
          </a:p>
          <a:p>
            <a:pPr marL="0" lvl="0" indent="0" algn="l" rtl="0">
              <a:spcBef>
                <a:spcPts val="0"/>
              </a:spcBef>
              <a:spcAft>
                <a:spcPts val="0"/>
              </a:spcAft>
              <a:buNone/>
            </a:pPr>
            <a:endParaRPr sz="3350">
              <a:solidFill>
                <a:srgbClr val="111111"/>
              </a:solidFill>
              <a:highlight>
                <a:srgbClr val="FFFFFF"/>
              </a:highlight>
            </a:endParaRPr>
          </a:p>
          <a:p>
            <a:pPr marL="0" lvl="0" indent="0" algn="l" rtl="0">
              <a:spcBef>
                <a:spcPts val="0"/>
              </a:spcBef>
              <a:spcAft>
                <a:spcPts val="0"/>
              </a:spcAft>
              <a:buNone/>
            </a:pPr>
            <a:r>
              <a:rPr lang="en-US" sz="3350">
                <a:solidFill>
                  <a:srgbClr val="111111"/>
                </a:solidFill>
                <a:highlight>
                  <a:srgbClr val="FFFFFF"/>
                </a:highlight>
              </a:rPr>
              <a:t>The power of burnt coins “decays” or reduces partially each time a new block is mined. This promotes regular activity by the miners, instead of a one-time, early investment. To maintain a competitive edge, miners may also need to periodically invest in better equipment as technology advances.</a:t>
            </a:r>
            <a:endParaRPr sz="34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g14514345b7a_0_16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98</a:t>
            </a:fld>
            <a:endParaRPr/>
          </a:p>
        </p:txBody>
      </p:sp>
      <p:sp>
        <p:nvSpPr>
          <p:cNvPr id="849" name="Google Shape;849;g14514345b7a_0_163"/>
          <p:cNvSpPr txBox="1"/>
          <p:nvPr/>
        </p:nvSpPr>
        <p:spPr>
          <a:xfrm>
            <a:off x="0" y="0"/>
            <a:ext cx="12192000" cy="6990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1800"/>
              </a:spcBef>
              <a:spcAft>
                <a:spcPts val="0"/>
              </a:spcAft>
              <a:buNone/>
            </a:pPr>
            <a:r>
              <a:rPr lang="en-US" sz="3600">
                <a:solidFill>
                  <a:srgbClr val="111111"/>
                </a:solidFill>
                <a:highlight>
                  <a:srgbClr val="FFFFFF"/>
                </a:highlight>
              </a:rPr>
              <a:t>Example of Proof of Burn</a:t>
            </a:r>
            <a:endParaRPr sz="3600">
              <a:solidFill>
                <a:srgbClr val="111111"/>
              </a:solidFill>
              <a:highlight>
                <a:srgbClr val="FFFFFF"/>
              </a:highlight>
            </a:endParaRPr>
          </a:p>
          <a:p>
            <a:pPr marL="0" lvl="0" indent="0" algn="l" rtl="0">
              <a:lnSpc>
                <a:spcPct val="115000"/>
              </a:lnSpc>
              <a:spcBef>
                <a:spcPts val="400"/>
              </a:spcBef>
              <a:spcAft>
                <a:spcPts val="0"/>
              </a:spcAft>
              <a:buNone/>
            </a:pPr>
            <a:r>
              <a:rPr lang="en-US" sz="3250">
                <a:solidFill>
                  <a:srgbClr val="111111"/>
                </a:solidFill>
                <a:highlight>
                  <a:srgbClr val="FFFFFF"/>
                </a:highlight>
              </a:rPr>
              <a:t>POB implementation can be customized. For example, Slimcoin, a virtual currency network that uses POB, allows a miner to burn coins that not only gives them the right to compete for the next block but also gives them the chance to receive blocks during a longer time period, for at least a year.</a:t>
            </a:r>
            <a:endParaRPr sz="3250">
              <a:solidFill>
                <a:srgbClr val="111111"/>
              </a:solidFill>
              <a:highlight>
                <a:srgbClr val="FFFFFF"/>
              </a:highlight>
            </a:endParaRPr>
          </a:p>
          <a:p>
            <a:pPr marL="0" lvl="0" indent="0" algn="l" rtl="0">
              <a:lnSpc>
                <a:spcPct val="115000"/>
              </a:lnSpc>
              <a:spcBef>
                <a:spcPts val="2100"/>
              </a:spcBef>
              <a:spcAft>
                <a:spcPts val="0"/>
              </a:spcAft>
              <a:buNone/>
            </a:pPr>
            <a:r>
              <a:rPr lang="en-US" sz="3250">
                <a:solidFill>
                  <a:srgbClr val="111111"/>
                </a:solidFill>
                <a:highlight>
                  <a:srgbClr val="FFFFFF"/>
                </a:highlight>
              </a:rPr>
              <a:t>Essentially, Slimcoin’s POB implementation combines three algorithms: POW, POS, and the core POB concept.</a:t>
            </a:r>
            <a:endParaRPr sz="3250">
              <a:solidFill>
                <a:srgbClr val="0000EE"/>
              </a:solidFill>
              <a:highlight>
                <a:srgbClr val="FFFFFF"/>
              </a:highlight>
            </a:endParaRPr>
          </a:p>
          <a:p>
            <a:pPr marL="0" lvl="0" indent="0" algn="l" rtl="0">
              <a:lnSpc>
                <a:spcPct val="115000"/>
              </a:lnSpc>
              <a:spcBef>
                <a:spcPts val="2100"/>
              </a:spcBef>
              <a:spcAft>
                <a:spcPts val="0"/>
              </a:spcAft>
              <a:buNone/>
            </a:pPr>
            <a:r>
              <a:rPr lang="en-US" sz="3000">
                <a:solidFill>
                  <a:schemeClr val="dk1"/>
                </a:solidFill>
              </a:rPr>
              <a:t> The process of burning coins utilizes POW; the more coins one burns the more chances one has to mine, thus ensuring POS; and the whole ecosystem follows the POB concept.</a:t>
            </a:r>
            <a:endParaRPr sz="3000">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g14514345b7a_0_16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99</a:t>
            </a:fld>
            <a:endParaRPr/>
          </a:p>
        </p:txBody>
      </p:sp>
      <p:pic>
        <p:nvPicPr>
          <p:cNvPr id="856" name="Google Shape;856;g14514345b7a_0_168"/>
          <p:cNvPicPr preferRelativeResize="0"/>
          <p:nvPr/>
        </p:nvPicPr>
        <p:blipFill rotWithShape="1">
          <a:blip r:embed="rId3">
            <a:alphaModFix/>
          </a:blip>
          <a:srcRect l="12377" t="18865" r="11169" b="14657"/>
          <a:stretch/>
        </p:blipFill>
        <p:spPr>
          <a:xfrm>
            <a:off x="0" y="-13655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TotalTime>
  <Words>2367</Words>
  <Application>Microsoft Office PowerPoint</Application>
  <PresentationFormat>Widescreen</PresentationFormat>
  <Paragraphs>456</Paragraphs>
  <Slides>125</Slides>
  <Notes>125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125</vt:i4>
      </vt:variant>
    </vt:vector>
  </HeadingPairs>
  <TitlesOfParts>
    <vt:vector size="131" baseType="lpstr">
      <vt:lpstr>Noto Sans Symbols</vt:lpstr>
      <vt:lpstr>Calibri</vt:lpstr>
      <vt:lpstr>Arial</vt:lpstr>
      <vt:lpstr>Times New Roman</vt:lpstr>
      <vt:lpstr>EB 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Asha A. George</dc:creator>
  <cp:lastModifiedBy>Windows User</cp:lastModifiedBy>
  <cp:revision>3</cp:revision>
  <dcterms:created xsi:type="dcterms:W3CDTF">2019-05-19T19:15:50Z</dcterms:created>
  <dcterms:modified xsi:type="dcterms:W3CDTF">2022-09-27T07:12:35Z</dcterms:modified>
</cp:coreProperties>
</file>